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.xml" ContentType="application/vnd.openxmlformats-officedocument.theme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4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theme/theme2.xml" ContentType="application/vnd.openxmlformats-officedocument.them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  <p:sldMasterId id="2147483678" r:id="rId3"/>
  </p:sldMasterIdLst>
  <p:notesMasterIdLst>
    <p:notesMasterId r:id="rId24"/>
  </p:notesMasterIdLst>
  <p:handoutMasterIdLst>
    <p:handoutMasterId r:id="rId25"/>
  </p:handoutMasterIdLst>
  <p:sldIdLst>
    <p:sldId id="260" r:id="rId4"/>
    <p:sldId id="301" r:id="rId5"/>
    <p:sldId id="330" r:id="rId6"/>
    <p:sldId id="328" r:id="rId7"/>
    <p:sldId id="329" r:id="rId8"/>
    <p:sldId id="317" r:id="rId9"/>
    <p:sldId id="318" r:id="rId10"/>
    <p:sldId id="320" r:id="rId11"/>
    <p:sldId id="304" r:id="rId12"/>
    <p:sldId id="331" r:id="rId13"/>
    <p:sldId id="338" r:id="rId14"/>
    <p:sldId id="305" r:id="rId15"/>
    <p:sldId id="312" r:id="rId16"/>
    <p:sldId id="313" r:id="rId17"/>
    <p:sldId id="314" r:id="rId18"/>
    <p:sldId id="337" r:id="rId19"/>
    <p:sldId id="315" r:id="rId20"/>
    <p:sldId id="316" r:id="rId21"/>
    <p:sldId id="334" r:id="rId22"/>
    <p:sldId id="270" r:id="rId23"/>
  </p:sldIdLst>
  <p:sldSz cx="24239538" cy="13716000"/>
  <p:notesSz cx="6797675" cy="9926638"/>
  <p:defaultTextStyle>
    <a:defPPr>
      <a:defRPr lang="el-GR"/>
    </a:defPPr>
    <a:lvl1pPr marL="0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1pPr>
    <a:lvl2pPr marL="910903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2pPr>
    <a:lvl3pPr marL="1821805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3pPr>
    <a:lvl4pPr marL="2732708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4pPr>
    <a:lvl5pPr marL="3643609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5pPr>
    <a:lvl6pPr marL="4554513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6pPr>
    <a:lvl7pPr marL="5465414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7pPr>
    <a:lvl8pPr marL="6376318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8pPr>
    <a:lvl9pPr marL="7287221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BEDE"/>
    <a:srgbClr val="1F4E79"/>
    <a:srgbClr val="1F4D79"/>
    <a:srgbClr val="203864"/>
    <a:srgbClr val="0D4F8C"/>
    <a:srgbClr val="79CA4C"/>
    <a:srgbClr val="3399FF"/>
    <a:srgbClr val="2AB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8" autoAdjust="0"/>
    <p:restoredTop sz="94660"/>
  </p:normalViewPr>
  <p:slideViewPr>
    <p:cSldViewPr snapToGrid="0">
      <p:cViewPr varScale="1">
        <p:scale>
          <a:sx n="58" d="100"/>
          <a:sy n="58" d="100"/>
        </p:scale>
        <p:origin x="732" y="108"/>
      </p:cViewPr>
      <p:guideLst>
        <p:guide orient="horz" pos="4320"/>
        <p:guide pos="76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0" d="100"/>
          <a:sy n="130" d="100"/>
        </p:scale>
        <p:origin x="416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4ED7D4-2B9A-4EB8-B47F-742085643B4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D25DB68-3BCF-435D-A0A9-1422D1182B78}">
      <dgm:prSet/>
      <dgm:spPr>
        <a:noFill/>
        <a:ln w="50800">
          <a:solidFill>
            <a:srgbClr val="1F4E79"/>
          </a:solidFill>
        </a:ln>
      </dgm:spPr>
      <dgm:t>
        <a:bodyPr/>
        <a:lstStyle/>
        <a:p>
          <a:r>
            <a:rPr lang="el-GR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Αύξηση της παραγωγής νέας γνώσης</a:t>
          </a:r>
        </a:p>
      </dgm:t>
    </dgm:pt>
    <dgm:pt modelId="{95A04D69-3B9D-44DE-ACAB-871986228242}" type="parTrans" cxnId="{0C2ED4E5-2E14-4D86-A904-F89612B96293}">
      <dgm:prSet/>
      <dgm:spPr/>
      <dgm:t>
        <a:bodyPr/>
        <a:lstStyle/>
        <a:p>
          <a:endParaRPr lang="el-GR"/>
        </a:p>
      </dgm:t>
    </dgm:pt>
    <dgm:pt modelId="{ECA39707-657C-4C2C-AB52-75205BE9B632}" type="sibTrans" cxnId="{0C2ED4E5-2E14-4D86-A904-F89612B96293}">
      <dgm:prSet/>
      <dgm:spPr/>
      <dgm:t>
        <a:bodyPr/>
        <a:lstStyle/>
        <a:p>
          <a:endParaRPr lang="el-GR"/>
        </a:p>
      </dgm:t>
    </dgm:pt>
    <dgm:pt modelId="{2FB61249-A2AE-4F3D-BE8D-576B1103B25D}">
      <dgm:prSet/>
      <dgm:spPr>
        <a:noFill/>
        <a:ln w="50800">
          <a:solidFill>
            <a:srgbClr val="1F4E79"/>
          </a:solidFill>
        </a:ln>
      </dgm:spPr>
      <dgm:t>
        <a:bodyPr/>
        <a:lstStyle/>
        <a:p>
          <a:r>
            <a:rPr lang="el-GR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Αποτελεσματική αξιοποίηση και διάχυση νέας γνώσης</a:t>
          </a:r>
        </a:p>
      </dgm:t>
    </dgm:pt>
    <dgm:pt modelId="{97DF307D-7591-49E0-B1BA-128FC3A21A22}" type="parTrans" cxnId="{67E7E49C-DDC3-44C8-A9C7-5114349F4773}">
      <dgm:prSet/>
      <dgm:spPr/>
      <dgm:t>
        <a:bodyPr/>
        <a:lstStyle/>
        <a:p>
          <a:endParaRPr lang="el-GR"/>
        </a:p>
      </dgm:t>
    </dgm:pt>
    <dgm:pt modelId="{79449575-EBAF-4B7C-95CE-6108C6D20BC0}" type="sibTrans" cxnId="{67E7E49C-DDC3-44C8-A9C7-5114349F4773}">
      <dgm:prSet/>
      <dgm:spPr/>
      <dgm:t>
        <a:bodyPr/>
        <a:lstStyle/>
        <a:p>
          <a:endParaRPr lang="el-GR"/>
        </a:p>
      </dgm:t>
    </dgm:pt>
    <dgm:pt modelId="{28F045AC-8F15-461C-93FD-77FC32E1BB5B}">
      <dgm:prSet/>
      <dgm:spPr>
        <a:noFill/>
        <a:ln w="50800">
          <a:solidFill>
            <a:srgbClr val="1F4E79"/>
          </a:solidFill>
        </a:ln>
      </dgm:spPr>
      <dgm:t>
        <a:bodyPr/>
        <a:lstStyle/>
        <a:p>
          <a:r>
            <a:rPr lang="el-GR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Τεχνολογικός εκσυγχρονισμός– </a:t>
          </a:r>
          <a:r>
            <a:rPr lang="en-US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Y</a:t>
          </a:r>
          <a:r>
            <a:rPr lang="el-GR" b="1" dirty="0" err="1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ιοθέτηση</a:t>
          </a:r>
          <a:r>
            <a:rPr lang="el-GR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 καινοτομιών</a:t>
          </a:r>
          <a:endParaRPr lang="el-GR" b="1" dirty="0">
            <a:ln>
              <a:solidFill>
                <a:schemeClr val="accent5">
                  <a:lumMod val="50000"/>
                </a:schemeClr>
              </a:solidFill>
            </a:ln>
            <a:solidFill>
              <a:srgbClr val="1F4E79"/>
            </a:solidFill>
          </a:endParaRPr>
        </a:p>
      </dgm:t>
    </dgm:pt>
    <dgm:pt modelId="{E0D13125-1A46-4219-81B6-33864857AF41}" type="parTrans" cxnId="{1A2E3954-ECF9-4A88-AF6F-5D090C2FC0F8}">
      <dgm:prSet/>
      <dgm:spPr/>
      <dgm:t>
        <a:bodyPr/>
        <a:lstStyle/>
        <a:p>
          <a:endParaRPr lang="el-GR"/>
        </a:p>
      </dgm:t>
    </dgm:pt>
    <dgm:pt modelId="{05FB8D67-65F9-4FE7-B2DA-7C905BCB14F3}" type="sibTrans" cxnId="{1A2E3954-ECF9-4A88-AF6F-5D090C2FC0F8}">
      <dgm:prSet/>
      <dgm:spPr/>
      <dgm:t>
        <a:bodyPr/>
        <a:lstStyle/>
        <a:p>
          <a:endParaRPr lang="el-GR"/>
        </a:p>
      </dgm:t>
    </dgm:pt>
    <dgm:pt modelId="{3E8EF105-D5AF-4A19-BFAE-A4E02B2C3282}">
      <dgm:prSet/>
      <dgm:spPr>
        <a:noFill/>
        <a:ln w="50800">
          <a:solidFill>
            <a:srgbClr val="1F4E79"/>
          </a:solidFill>
        </a:ln>
      </dgm:spPr>
      <dgm:t>
        <a:bodyPr/>
        <a:lstStyle/>
        <a:p>
          <a:r>
            <a:rPr lang="el-GR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Ανάπτυξη, Δικτύωση &amp;  Διεθνοποίηση των ελληνικών επιχειρήσεων</a:t>
          </a:r>
        </a:p>
      </dgm:t>
    </dgm:pt>
    <dgm:pt modelId="{C11AEA6B-4166-409C-8474-C1BE64CB7E01}" type="parTrans" cxnId="{03DC4D1E-2AF5-4CBE-BB11-5D61E96D0152}">
      <dgm:prSet/>
      <dgm:spPr/>
      <dgm:t>
        <a:bodyPr/>
        <a:lstStyle/>
        <a:p>
          <a:endParaRPr lang="el-GR"/>
        </a:p>
      </dgm:t>
    </dgm:pt>
    <dgm:pt modelId="{30320CAB-9571-4833-9A20-971AF705B33E}" type="sibTrans" cxnId="{03DC4D1E-2AF5-4CBE-BB11-5D61E96D0152}">
      <dgm:prSet/>
      <dgm:spPr/>
      <dgm:t>
        <a:bodyPr/>
        <a:lstStyle/>
        <a:p>
          <a:endParaRPr lang="el-GR"/>
        </a:p>
      </dgm:t>
    </dgm:pt>
    <dgm:pt modelId="{50C13867-62D2-4424-9440-47A55B61E8DB}">
      <dgm:prSet/>
      <dgm:spPr>
        <a:noFill/>
        <a:ln w="50800">
          <a:solidFill>
            <a:srgbClr val="1F4E79"/>
          </a:solidFill>
        </a:ln>
      </dgm:spPr>
      <dgm:t>
        <a:bodyPr/>
        <a:lstStyle/>
        <a:p>
          <a:r>
            <a:rPr lang="el-GR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Αύξηση της εξωστρέφειας - Συμμετοχή σε ερευνητικές, τεχνολογικές και επιχειρηματικές διεθνείς αλυσίδες αξίας</a:t>
          </a:r>
          <a:endParaRPr lang="el-GR" b="1" dirty="0">
            <a:ln>
              <a:solidFill>
                <a:schemeClr val="accent5">
                  <a:lumMod val="50000"/>
                </a:schemeClr>
              </a:solidFill>
            </a:ln>
            <a:solidFill>
              <a:srgbClr val="1F4E79"/>
            </a:solidFill>
          </a:endParaRPr>
        </a:p>
      </dgm:t>
    </dgm:pt>
    <dgm:pt modelId="{17B5F710-9C87-4858-A8BE-F82B57D48468}" type="parTrans" cxnId="{69C18A68-7543-4840-93F8-9F0AAD496030}">
      <dgm:prSet/>
      <dgm:spPr/>
      <dgm:t>
        <a:bodyPr/>
        <a:lstStyle/>
        <a:p>
          <a:endParaRPr lang="el-GR"/>
        </a:p>
      </dgm:t>
    </dgm:pt>
    <dgm:pt modelId="{DA4D1193-F061-4B63-BB3A-786E2D03BA5B}" type="sibTrans" cxnId="{69C18A68-7543-4840-93F8-9F0AAD496030}">
      <dgm:prSet/>
      <dgm:spPr/>
      <dgm:t>
        <a:bodyPr/>
        <a:lstStyle/>
        <a:p>
          <a:endParaRPr lang="el-GR"/>
        </a:p>
      </dgm:t>
    </dgm:pt>
    <dgm:pt modelId="{3C7A05C6-B6BE-4301-9B08-205F21AB1D35}" type="pres">
      <dgm:prSet presAssocID="{974ED7D4-2B9A-4EB8-B47F-742085643B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08CCC78-6427-49C3-B715-A41AE8248E35}" type="pres">
      <dgm:prSet presAssocID="{3D25DB68-3BCF-435D-A0A9-1422D1182B78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78DC0967-0B36-4D2B-B7E7-89D95E0FBFDC}" type="pres">
      <dgm:prSet presAssocID="{ECA39707-657C-4C2C-AB52-75205BE9B632}" presName="sibTrans" presStyleCnt="0"/>
      <dgm:spPr/>
    </dgm:pt>
    <dgm:pt modelId="{DE645F2C-4651-419A-9A81-6C0FC76E6072}" type="pres">
      <dgm:prSet presAssocID="{2FB61249-A2AE-4F3D-BE8D-576B1103B25D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4B9CBC65-5943-4FDC-A60F-B324476A7335}" type="pres">
      <dgm:prSet presAssocID="{79449575-EBAF-4B7C-95CE-6108C6D20BC0}" presName="sibTrans" presStyleCnt="0"/>
      <dgm:spPr/>
    </dgm:pt>
    <dgm:pt modelId="{F417BCE2-7E21-4AA9-A2CF-B7A8E9AC829D}" type="pres">
      <dgm:prSet presAssocID="{28F045AC-8F15-461C-93FD-77FC32E1BB5B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FE986372-0656-422E-BFE6-084EE8262804}" type="pres">
      <dgm:prSet presAssocID="{05FB8D67-65F9-4FE7-B2DA-7C905BCB14F3}" presName="sibTrans" presStyleCnt="0"/>
      <dgm:spPr/>
    </dgm:pt>
    <dgm:pt modelId="{33877E0C-6FAD-4FF4-BCAD-6C26A6134E68}" type="pres">
      <dgm:prSet presAssocID="{3E8EF105-D5AF-4A19-BFAE-A4E02B2C3282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E1E8B789-CB8A-4018-B48D-B0C58E973128}" type="pres">
      <dgm:prSet presAssocID="{30320CAB-9571-4833-9A20-971AF705B33E}" presName="sibTrans" presStyleCnt="0"/>
      <dgm:spPr/>
    </dgm:pt>
    <dgm:pt modelId="{255362E2-11B6-4A6A-92B6-52A3FC5CE10A}" type="pres">
      <dgm:prSet presAssocID="{50C13867-62D2-4424-9440-47A55B61E8DB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</dgm:ptLst>
  <dgm:cxnLst>
    <dgm:cxn modelId="{03DC4D1E-2AF5-4CBE-BB11-5D61E96D0152}" srcId="{974ED7D4-2B9A-4EB8-B47F-742085643B47}" destId="{3E8EF105-D5AF-4A19-BFAE-A4E02B2C3282}" srcOrd="3" destOrd="0" parTransId="{C11AEA6B-4166-409C-8474-C1BE64CB7E01}" sibTransId="{30320CAB-9571-4833-9A20-971AF705B33E}"/>
    <dgm:cxn modelId="{8DCDE04C-CA38-4348-9303-A2BC39721B66}" type="presOf" srcId="{3D25DB68-3BCF-435D-A0A9-1422D1182B78}" destId="{708CCC78-6427-49C3-B715-A41AE8248E35}" srcOrd="0" destOrd="0" presId="urn:microsoft.com/office/officeart/2005/8/layout/default"/>
    <dgm:cxn modelId="{E7CF2093-E76C-4082-8367-D3B411361F97}" type="presOf" srcId="{28F045AC-8F15-461C-93FD-77FC32E1BB5B}" destId="{F417BCE2-7E21-4AA9-A2CF-B7A8E9AC829D}" srcOrd="0" destOrd="0" presId="urn:microsoft.com/office/officeart/2005/8/layout/default"/>
    <dgm:cxn modelId="{7C0A1564-CCEE-4C22-BB9C-30C930A65797}" type="presOf" srcId="{974ED7D4-2B9A-4EB8-B47F-742085643B47}" destId="{3C7A05C6-B6BE-4301-9B08-205F21AB1D35}" srcOrd="0" destOrd="0" presId="urn:microsoft.com/office/officeart/2005/8/layout/default"/>
    <dgm:cxn modelId="{67E7E49C-DDC3-44C8-A9C7-5114349F4773}" srcId="{974ED7D4-2B9A-4EB8-B47F-742085643B47}" destId="{2FB61249-A2AE-4F3D-BE8D-576B1103B25D}" srcOrd="1" destOrd="0" parTransId="{97DF307D-7591-49E0-B1BA-128FC3A21A22}" sibTransId="{79449575-EBAF-4B7C-95CE-6108C6D20BC0}"/>
    <dgm:cxn modelId="{69C18A68-7543-4840-93F8-9F0AAD496030}" srcId="{974ED7D4-2B9A-4EB8-B47F-742085643B47}" destId="{50C13867-62D2-4424-9440-47A55B61E8DB}" srcOrd="4" destOrd="0" parTransId="{17B5F710-9C87-4858-A8BE-F82B57D48468}" sibTransId="{DA4D1193-F061-4B63-BB3A-786E2D03BA5B}"/>
    <dgm:cxn modelId="{0C2ED4E5-2E14-4D86-A904-F89612B96293}" srcId="{974ED7D4-2B9A-4EB8-B47F-742085643B47}" destId="{3D25DB68-3BCF-435D-A0A9-1422D1182B78}" srcOrd="0" destOrd="0" parTransId="{95A04D69-3B9D-44DE-ACAB-871986228242}" sibTransId="{ECA39707-657C-4C2C-AB52-75205BE9B632}"/>
    <dgm:cxn modelId="{06AD0DE1-8228-4587-9638-214F366BE703}" type="presOf" srcId="{2FB61249-A2AE-4F3D-BE8D-576B1103B25D}" destId="{DE645F2C-4651-419A-9A81-6C0FC76E6072}" srcOrd="0" destOrd="0" presId="urn:microsoft.com/office/officeart/2005/8/layout/default"/>
    <dgm:cxn modelId="{176CD2F3-F4BB-491B-8D0B-2F59D8C3FA57}" type="presOf" srcId="{3E8EF105-D5AF-4A19-BFAE-A4E02B2C3282}" destId="{33877E0C-6FAD-4FF4-BCAD-6C26A6134E68}" srcOrd="0" destOrd="0" presId="urn:microsoft.com/office/officeart/2005/8/layout/default"/>
    <dgm:cxn modelId="{5DD3EF95-66A2-419E-9AAD-43DD7EC14DFD}" type="presOf" srcId="{50C13867-62D2-4424-9440-47A55B61E8DB}" destId="{255362E2-11B6-4A6A-92B6-52A3FC5CE10A}" srcOrd="0" destOrd="0" presId="urn:microsoft.com/office/officeart/2005/8/layout/default"/>
    <dgm:cxn modelId="{1A2E3954-ECF9-4A88-AF6F-5D090C2FC0F8}" srcId="{974ED7D4-2B9A-4EB8-B47F-742085643B47}" destId="{28F045AC-8F15-461C-93FD-77FC32E1BB5B}" srcOrd="2" destOrd="0" parTransId="{E0D13125-1A46-4219-81B6-33864857AF41}" sibTransId="{05FB8D67-65F9-4FE7-B2DA-7C905BCB14F3}"/>
    <dgm:cxn modelId="{1362D982-1D2F-437F-8BF3-5AAA2AD70ACC}" type="presParOf" srcId="{3C7A05C6-B6BE-4301-9B08-205F21AB1D35}" destId="{708CCC78-6427-49C3-B715-A41AE8248E35}" srcOrd="0" destOrd="0" presId="urn:microsoft.com/office/officeart/2005/8/layout/default"/>
    <dgm:cxn modelId="{A84AB660-1795-45B2-BA22-8BF9B93A3045}" type="presParOf" srcId="{3C7A05C6-B6BE-4301-9B08-205F21AB1D35}" destId="{78DC0967-0B36-4D2B-B7E7-89D95E0FBFDC}" srcOrd="1" destOrd="0" presId="urn:microsoft.com/office/officeart/2005/8/layout/default"/>
    <dgm:cxn modelId="{C8E743FA-144C-4AA0-A7FB-5D2EDF2842CC}" type="presParOf" srcId="{3C7A05C6-B6BE-4301-9B08-205F21AB1D35}" destId="{DE645F2C-4651-419A-9A81-6C0FC76E6072}" srcOrd="2" destOrd="0" presId="urn:microsoft.com/office/officeart/2005/8/layout/default"/>
    <dgm:cxn modelId="{2F8795B7-1620-4C24-A173-D482D4B1907A}" type="presParOf" srcId="{3C7A05C6-B6BE-4301-9B08-205F21AB1D35}" destId="{4B9CBC65-5943-4FDC-A60F-B324476A7335}" srcOrd="3" destOrd="0" presId="urn:microsoft.com/office/officeart/2005/8/layout/default"/>
    <dgm:cxn modelId="{EDDA681F-A1F3-4CAE-849C-323B9767677D}" type="presParOf" srcId="{3C7A05C6-B6BE-4301-9B08-205F21AB1D35}" destId="{F417BCE2-7E21-4AA9-A2CF-B7A8E9AC829D}" srcOrd="4" destOrd="0" presId="urn:microsoft.com/office/officeart/2005/8/layout/default"/>
    <dgm:cxn modelId="{BA9A948F-3EE9-48CB-BC12-A7A45598C446}" type="presParOf" srcId="{3C7A05C6-B6BE-4301-9B08-205F21AB1D35}" destId="{FE986372-0656-422E-BFE6-084EE8262804}" srcOrd="5" destOrd="0" presId="urn:microsoft.com/office/officeart/2005/8/layout/default"/>
    <dgm:cxn modelId="{1579A227-09E4-4FE9-97CF-E8905E67B912}" type="presParOf" srcId="{3C7A05C6-B6BE-4301-9B08-205F21AB1D35}" destId="{33877E0C-6FAD-4FF4-BCAD-6C26A6134E68}" srcOrd="6" destOrd="0" presId="urn:microsoft.com/office/officeart/2005/8/layout/default"/>
    <dgm:cxn modelId="{5E1DE0AA-5B0C-48DA-A1D6-31433C2332F3}" type="presParOf" srcId="{3C7A05C6-B6BE-4301-9B08-205F21AB1D35}" destId="{E1E8B789-CB8A-4018-B48D-B0C58E973128}" srcOrd="7" destOrd="0" presId="urn:microsoft.com/office/officeart/2005/8/layout/default"/>
    <dgm:cxn modelId="{9CC9E590-2758-43A2-922C-544B7D097B56}" type="presParOf" srcId="{3C7A05C6-B6BE-4301-9B08-205F21AB1D35}" destId="{255362E2-11B6-4A6A-92B6-52A3FC5CE10A}" srcOrd="8" destOrd="0" presId="urn:microsoft.com/office/officeart/2005/8/layout/defaul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4ED7D4-2B9A-4EB8-B47F-742085643B4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D25DB68-3BCF-435D-A0A9-1422D1182B78}">
      <dgm:prSet custT="1"/>
      <dgm:spPr>
        <a:noFill/>
        <a:ln w="50800">
          <a:solidFill>
            <a:srgbClr val="1F4E79"/>
          </a:solidFill>
        </a:ln>
      </dgm:spPr>
      <dgm:t>
        <a:bodyPr/>
        <a:lstStyle/>
        <a:p>
          <a:r>
            <a:rPr lang="el-GR" sz="4000" b="1" dirty="0" err="1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Αγροδιατροφική</a:t>
          </a:r>
          <a:r>
            <a:rPr lang="el-GR" sz="40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 </a:t>
          </a:r>
          <a:r>
            <a:rPr lang="el-GR" sz="40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Αλυσίδα</a:t>
          </a:r>
        </a:p>
      </dgm:t>
    </dgm:pt>
    <dgm:pt modelId="{95A04D69-3B9D-44DE-ACAB-871986228242}" type="parTrans" cxnId="{0C2ED4E5-2E14-4D86-A904-F89612B96293}">
      <dgm:prSet/>
      <dgm:spPr/>
      <dgm:t>
        <a:bodyPr/>
        <a:lstStyle/>
        <a:p>
          <a:endParaRPr lang="el-GR"/>
        </a:p>
      </dgm:t>
    </dgm:pt>
    <dgm:pt modelId="{ECA39707-657C-4C2C-AB52-75205BE9B632}" type="sibTrans" cxnId="{0C2ED4E5-2E14-4D86-A904-F89612B96293}">
      <dgm:prSet/>
      <dgm:spPr/>
      <dgm:t>
        <a:bodyPr/>
        <a:lstStyle/>
        <a:p>
          <a:endParaRPr lang="el-GR"/>
        </a:p>
      </dgm:t>
    </dgm:pt>
    <dgm:pt modelId="{2FB61249-A2AE-4F3D-BE8D-576B1103B25D}">
      <dgm:prSet custT="1"/>
      <dgm:spPr>
        <a:noFill/>
        <a:ln w="50800">
          <a:solidFill>
            <a:srgbClr val="1F4E79"/>
          </a:solidFill>
        </a:ln>
      </dgm:spPr>
      <dgm:t>
        <a:bodyPr/>
        <a:lstStyle/>
        <a:p>
          <a:r>
            <a:rPr lang="el-GR" sz="4000" b="1" dirty="0" err="1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Βιοεπιστήμες</a:t>
          </a:r>
          <a:r>
            <a:rPr lang="el-GR" sz="40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, Υγεία, Φάρμακα</a:t>
          </a:r>
        </a:p>
      </dgm:t>
    </dgm:pt>
    <dgm:pt modelId="{97DF307D-7591-49E0-B1BA-128FC3A21A22}" type="parTrans" cxnId="{67E7E49C-DDC3-44C8-A9C7-5114349F4773}">
      <dgm:prSet/>
      <dgm:spPr/>
      <dgm:t>
        <a:bodyPr/>
        <a:lstStyle/>
        <a:p>
          <a:endParaRPr lang="el-GR"/>
        </a:p>
      </dgm:t>
    </dgm:pt>
    <dgm:pt modelId="{79449575-EBAF-4B7C-95CE-6108C6D20BC0}" type="sibTrans" cxnId="{67E7E49C-DDC3-44C8-A9C7-5114349F4773}">
      <dgm:prSet/>
      <dgm:spPr/>
      <dgm:t>
        <a:bodyPr/>
        <a:lstStyle/>
        <a:p>
          <a:endParaRPr lang="el-GR"/>
        </a:p>
      </dgm:t>
    </dgm:pt>
    <dgm:pt modelId="{28F045AC-8F15-461C-93FD-77FC32E1BB5B}">
      <dgm:prSet custT="1"/>
      <dgm:spPr>
        <a:noFill/>
        <a:ln w="50800">
          <a:solidFill>
            <a:srgbClr val="1F4E79"/>
          </a:solidFill>
        </a:ln>
      </dgm:spPr>
      <dgm:t>
        <a:bodyPr/>
        <a:lstStyle/>
        <a:p>
          <a:r>
            <a:rPr lang="el-GR" sz="40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Ψηφιακές Τεχνολογίες</a:t>
          </a:r>
          <a:endParaRPr lang="el-GR" sz="4000" b="1" dirty="0">
            <a:ln>
              <a:solidFill>
                <a:schemeClr val="accent5">
                  <a:lumMod val="50000"/>
                </a:schemeClr>
              </a:solidFill>
            </a:ln>
            <a:solidFill>
              <a:srgbClr val="1F4E79"/>
            </a:solidFill>
          </a:endParaRPr>
        </a:p>
      </dgm:t>
    </dgm:pt>
    <dgm:pt modelId="{E0D13125-1A46-4219-81B6-33864857AF41}" type="parTrans" cxnId="{1A2E3954-ECF9-4A88-AF6F-5D090C2FC0F8}">
      <dgm:prSet/>
      <dgm:spPr/>
      <dgm:t>
        <a:bodyPr/>
        <a:lstStyle/>
        <a:p>
          <a:endParaRPr lang="el-GR"/>
        </a:p>
      </dgm:t>
    </dgm:pt>
    <dgm:pt modelId="{05FB8D67-65F9-4FE7-B2DA-7C905BCB14F3}" type="sibTrans" cxnId="{1A2E3954-ECF9-4A88-AF6F-5D090C2FC0F8}">
      <dgm:prSet/>
      <dgm:spPr/>
      <dgm:t>
        <a:bodyPr/>
        <a:lstStyle/>
        <a:p>
          <a:endParaRPr lang="el-GR"/>
        </a:p>
      </dgm:t>
    </dgm:pt>
    <dgm:pt modelId="{3E8EF105-D5AF-4A19-BFAE-A4E02B2C3282}">
      <dgm:prSet custT="1"/>
      <dgm:spPr>
        <a:noFill/>
        <a:ln w="50800">
          <a:solidFill>
            <a:srgbClr val="1F4E79"/>
          </a:solidFill>
        </a:ln>
      </dgm:spPr>
      <dgm:t>
        <a:bodyPr/>
        <a:lstStyle/>
        <a:p>
          <a:r>
            <a:rPr lang="el-GR" sz="40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Αειφόρος Ενέργεια</a:t>
          </a:r>
        </a:p>
      </dgm:t>
    </dgm:pt>
    <dgm:pt modelId="{C11AEA6B-4166-409C-8474-C1BE64CB7E01}" type="parTrans" cxnId="{03DC4D1E-2AF5-4CBE-BB11-5D61E96D0152}">
      <dgm:prSet/>
      <dgm:spPr/>
      <dgm:t>
        <a:bodyPr/>
        <a:lstStyle/>
        <a:p>
          <a:endParaRPr lang="el-GR"/>
        </a:p>
      </dgm:t>
    </dgm:pt>
    <dgm:pt modelId="{30320CAB-9571-4833-9A20-971AF705B33E}" type="sibTrans" cxnId="{03DC4D1E-2AF5-4CBE-BB11-5D61E96D0152}">
      <dgm:prSet/>
      <dgm:spPr/>
      <dgm:t>
        <a:bodyPr/>
        <a:lstStyle/>
        <a:p>
          <a:endParaRPr lang="el-GR"/>
        </a:p>
      </dgm:t>
    </dgm:pt>
    <dgm:pt modelId="{50C13867-62D2-4424-9440-47A55B61E8DB}">
      <dgm:prSet custT="1"/>
      <dgm:spPr>
        <a:noFill/>
        <a:ln w="50800">
          <a:solidFill>
            <a:srgbClr val="1F4E79"/>
          </a:solidFill>
        </a:ln>
      </dgm:spPr>
      <dgm:t>
        <a:bodyPr/>
        <a:lstStyle/>
        <a:p>
          <a:r>
            <a:rPr lang="el-GR" sz="40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Περιβάλλον,     Κυκλική Οικονομία</a:t>
          </a:r>
          <a:endParaRPr lang="el-GR" sz="4000" b="1" dirty="0">
            <a:ln>
              <a:solidFill>
                <a:schemeClr val="accent5">
                  <a:lumMod val="50000"/>
                </a:schemeClr>
              </a:solidFill>
            </a:ln>
            <a:solidFill>
              <a:srgbClr val="1F4E79"/>
            </a:solidFill>
          </a:endParaRPr>
        </a:p>
      </dgm:t>
    </dgm:pt>
    <dgm:pt modelId="{17B5F710-9C87-4858-A8BE-F82B57D48468}" type="parTrans" cxnId="{69C18A68-7543-4840-93F8-9F0AAD496030}">
      <dgm:prSet/>
      <dgm:spPr/>
      <dgm:t>
        <a:bodyPr/>
        <a:lstStyle/>
        <a:p>
          <a:endParaRPr lang="el-GR"/>
        </a:p>
      </dgm:t>
    </dgm:pt>
    <dgm:pt modelId="{DA4D1193-F061-4B63-BB3A-786E2D03BA5B}" type="sibTrans" cxnId="{69C18A68-7543-4840-93F8-9F0AAD496030}">
      <dgm:prSet/>
      <dgm:spPr/>
      <dgm:t>
        <a:bodyPr/>
        <a:lstStyle/>
        <a:p>
          <a:endParaRPr lang="el-GR"/>
        </a:p>
      </dgm:t>
    </dgm:pt>
    <dgm:pt modelId="{E9566533-43C5-4266-AD66-7312EBA1D6A6}">
      <dgm:prSet custT="1"/>
      <dgm:spPr>
        <a:noFill/>
        <a:ln w="50800">
          <a:solidFill>
            <a:srgbClr val="1F4E79"/>
          </a:solidFill>
        </a:ln>
      </dgm:spPr>
      <dgm:t>
        <a:bodyPr/>
        <a:lstStyle/>
        <a:p>
          <a:r>
            <a:rPr lang="el-GR" sz="40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Μεταφορές &amp; Εφοδιαστική Αλυσίδα</a:t>
          </a:r>
          <a:endParaRPr lang="el-GR" sz="4000" b="1" dirty="0">
            <a:ln>
              <a:solidFill>
                <a:schemeClr val="accent5">
                  <a:lumMod val="50000"/>
                </a:schemeClr>
              </a:solidFill>
            </a:ln>
            <a:solidFill>
              <a:srgbClr val="1F4E79"/>
            </a:solidFill>
          </a:endParaRPr>
        </a:p>
      </dgm:t>
    </dgm:pt>
    <dgm:pt modelId="{14EB9EE1-D4E6-4FAE-A394-8D4C6D5D8196}" type="parTrans" cxnId="{869B933D-B157-4C45-A346-1189F7794F18}">
      <dgm:prSet/>
      <dgm:spPr/>
      <dgm:t>
        <a:bodyPr/>
        <a:lstStyle/>
        <a:p>
          <a:endParaRPr lang="el-GR"/>
        </a:p>
      </dgm:t>
    </dgm:pt>
    <dgm:pt modelId="{391887A5-6885-42AB-BE47-3BE5579DAA97}" type="sibTrans" cxnId="{869B933D-B157-4C45-A346-1189F7794F18}">
      <dgm:prSet/>
      <dgm:spPr/>
      <dgm:t>
        <a:bodyPr/>
        <a:lstStyle/>
        <a:p>
          <a:endParaRPr lang="el-GR"/>
        </a:p>
      </dgm:t>
    </dgm:pt>
    <dgm:pt modelId="{30268F84-1F96-42D2-84E6-D44A275F6FE8}">
      <dgm:prSet custT="1"/>
      <dgm:spPr>
        <a:noFill/>
        <a:ln w="50800">
          <a:solidFill>
            <a:srgbClr val="1F4E79"/>
          </a:solidFill>
        </a:ln>
      </dgm:spPr>
      <dgm:t>
        <a:bodyPr/>
        <a:lstStyle/>
        <a:p>
          <a:r>
            <a:rPr lang="el-GR" sz="40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Υλικά, Κατασκευές &amp; Βιομηχανία</a:t>
          </a:r>
          <a:endParaRPr lang="el-GR" sz="4000" b="1" dirty="0">
            <a:ln>
              <a:solidFill>
                <a:schemeClr val="accent5">
                  <a:lumMod val="50000"/>
                </a:schemeClr>
              </a:solidFill>
            </a:ln>
            <a:solidFill>
              <a:srgbClr val="1F4E79"/>
            </a:solidFill>
          </a:endParaRPr>
        </a:p>
      </dgm:t>
    </dgm:pt>
    <dgm:pt modelId="{5E4AC7BA-9D8C-4516-8007-22AE16AA3F76}" type="parTrans" cxnId="{AF6A3DB3-93D7-46BA-9037-690095DC6876}">
      <dgm:prSet/>
      <dgm:spPr/>
      <dgm:t>
        <a:bodyPr/>
        <a:lstStyle/>
        <a:p>
          <a:endParaRPr lang="el-GR"/>
        </a:p>
      </dgm:t>
    </dgm:pt>
    <dgm:pt modelId="{31993426-6409-4BFD-84F8-15BC043A64C1}" type="sibTrans" cxnId="{AF6A3DB3-93D7-46BA-9037-690095DC6876}">
      <dgm:prSet/>
      <dgm:spPr/>
      <dgm:t>
        <a:bodyPr/>
        <a:lstStyle/>
        <a:p>
          <a:endParaRPr lang="el-GR"/>
        </a:p>
      </dgm:t>
    </dgm:pt>
    <dgm:pt modelId="{591C3207-CB6D-4A49-AB71-768D7D791C7C}">
      <dgm:prSet custT="1"/>
      <dgm:spPr>
        <a:noFill/>
        <a:ln w="50800">
          <a:solidFill>
            <a:srgbClr val="1F4E79"/>
          </a:solidFill>
        </a:ln>
      </dgm:spPr>
      <dgm:t>
        <a:bodyPr/>
        <a:lstStyle/>
        <a:p>
          <a:r>
            <a:rPr lang="el-GR" sz="40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Τουρισμός, Πολιτισμός &amp; Δημιουργικές Βιομηχανίες</a:t>
          </a:r>
          <a:endParaRPr lang="el-GR" sz="4000" b="1" dirty="0">
            <a:ln>
              <a:solidFill>
                <a:schemeClr val="accent5">
                  <a:lumMod val="50000"/>
                </a:schemeClr>
              </a:solidFill>
            </a:ln>
            <a:solidFill>
              <a:srgbClr val="1F4E79"/>
            </a:solidFill>
          </a:endParaRPr>
        </a:p>
      </dgm:t>
    </dgm:pt>
    <dgm:pt modelId="{3D4F824B-9905-4BC1-A8A0-6F922B208339}" type="parTrans" cxnId="{36FC6B87-2632-43DE-94C9-1A5721C9C465}">
      <dgm:prSet/>
      <dgm:spPr/>
      <dgm:t>
        <a:bodyPr/>
        <a:lstStyle/>
        <a:p>
          <a:endParaRPr lang="el-GR"/>
        </a:p>
      </dgm:t>
    </dgm:pt>
    <dgm:pt modelId="{7CF24FE2-9336-482C-A259-5F023B5B7CBF}" type="sibTrans" cxnId="{36FC6B87-2632-43DE-94C9-1A5721C9C465}">
      <dgm:prSet/>
      <dgm:spPr/>
      <dgm:t>
        <a:bodyPr/>
        <a:lstStyle/>
        <a:p>
          <a:endParaRPr lang="el-GR"/>
        </a:p>
      </dgm:t>
    </dgm:pt>
    <dgm:pt modelId="{3C7A05C6-B6BE-4301-9B08-205F21AB1D35}" type="pres">
      <dgm:prSet presAssocID="{974ED7D4-2B9A-4EB8-B47F-742085643B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08CCC78-6427-49C3-B715-A41AE8248E35}" type="pres">
      <dgm:prSet presAssocID="{3D25DB68-3BCF-435D-A0A9-1422D1182B78}" presName="node" presStyleLbl="node1" presStyleIdx="0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78DC0967-0B36-4D2B-B7E7-89D95E0FBFDC}" type="pres">
      <dgm:prSet presAssocID="{ECA39707-657C-4C2C-AB52-75205BE9B632}" presName="sibTrans" presStyleCnt="0"/>
      <dgm:spPr/>
    </dgm:pt>
    <dgm:pt modelId="{DE645F2C-4651-419A-9A81-6C0FC76E6072}" type="pres">
      <dgm:prSet presAssocID="{2FB61249-A2AE-4F3D-BE8D-576B1103B25D}" presName="node" presStyleLbl="node1" presStyleIdx="1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4B9CBC65-5943-4FDC-A60F-B324476A7335}" type="pres">
      <dgm:prSet presAssocID="{79449575-EBAF-4B7C-95CE-6108C6D20BC0}" presName="sibTrans" presStyleCnt="0"/>
      <dgm:spPr/>
    </dgm:pt>
    <dgm:pt modelId="{F417BCE2-7E21-4AA9-A2CF-B7A8E9AC829D}" type="pres">
      <dgm:prSet presAssocID="{28F045AC-8F15-461C-93FD-77FC32E1BB5B}" presName="node" presStyleLbl="node1" presStyleIdx="2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FE986372-0656-422E-BFE6-084EE8262804}" type="pres">
      <dgm:prSet presAssocID="{05FB8D67-65F9-4FE7-B2DA-7C905BCB14F3}" presName="sibTrans" presStyleCnt="0"/>
      <dgm:spPr/>
    </dgm:pt>
    <dgm:pt modelId="{33877E0C-6FAD-4FF4-BCAD-6C26A6134E68}" type="pres">
      <dgm:prSet presAssocID="{3E8EF105-D5AF-4A19-BFAE-A4E02B2C3282}" presName="node" presStyleLbl="node1" presStyleIdx="3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E1E8B789-CB8A-4018-B48D-B0C58E973128}" type="pres">
      <dgm:prSet presAssocID="{30320CAB-9571-4833-9A20-971AF705B33E}" presName="sibTrans" presStyleCnt="0"/>
      <dgm:spPr/>
    </dgm:pt>
    <dgm:pt modelId="{255362E2-11B6-4A6A-92B6-52A3FC5CE10A}" type="pres">
      <dgm:prSet presAssocID="{50C13867-62D2-4424-9440-47A55B61E8DB}" presName="node" presStyleLbl="node1" presStyleIdx="4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B460D89A-8F35-476D-977E-BF1A99567153}" type="pres">
      <dgm:prSet presAssocID="{DA4D1193-F061-4B63-BB3A-786E2D03BA5B}" presName="sibTrans" presStyleCnt="0"/>
      <dgm:spPr/>
    </dgm:pt>
    <dgm:pt modelId="{BD1B7824-50E7-4471-A4D3-3EA99CBA021D}" type="pres">
      <dgm:prSet presAssocID="{E9566533-43C5-4266-AD66-7312EBA1D6A6}" presName="node" presStyleLbl="node1" presStyleIdx="5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16C0A07E-E224-4A3A-8D08-A3B4A2DD53B3}" type="pres">
      <dgm:prSet presAssocID="{391887A5-6885-42AB-BE47-3BE5579DAA97}" presName="sibTrans" presStyleCnt="0"/>
      <dgm:spPr/>
    </dgm:pt>
    <dgm:pt modelId="{CFBD65B2-B01E-47AE-B5E2-F86811CAF368}" type="pres">
      <dgm:prSet presAssocID="{30268F84-1F96-42D2-84E6-D44A275F6FE8}" presName="node" presStyleLbl="node1" presStyleIdx="6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458249D0-869B-4813-9DCE-6F65AA9D2FEF}" type="pres">
      <dgm:prSet presAssocID="{31993426-6409-4BFD-84F8-15BC043A64C1}" presName="sibTrans" presStyleCnt="0"/>
      <dgm:spPr/>
    </dgm:pt>
    <dgm:pt modelId="{AEAAC932-102D-4DF5-B48C-4327CF5CB401}" type="pres">
      <dgm:prSet presAssocID="{591C3207-CB6D-4A49-AB71-768D7D791C7C}" presName="node" presStyleLbl="node1" presStyleIdx="7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</dgm:ptLst>
  <dgm:cxnLst>
    <dgm:cxn modelId="{03DC4D1E-2AF5-4CBE-BB11-5D61E96D0152}" srcId="{974ED7D4-2B9A-4EB8-B47F-742085643B47}" destId="{3E8EF105-D5AF-4A19-BFAE-A4E02B2C3282}" srcOrd="3" destOrd="0" parTransId="{C11AEA6B-4166-409C-8474-C1BE64CB7E01}" sibTransId="{30320CAB-9571-4833-9A20-971AF705B33E}"/>
    <dgm:cxn modelId="{869B933D-B157-4C45-A346-1189F7794F18}" srcId="{974ED7D4-2B9A-4EB8-B47F-742085643B47}" destId="{E9566533-43C5-4266-AD66-7312EBA1D6A6}" srcOrd="5" destOrd="0" parTransId="{14EB9EE1-D4E6-4FAE-A394-8D4C6D5D8196}" sibTransId="{391887A5-6885-42AB-BE47-3BE5579DAA97}"/>
    <dgm:cxn modelId="{50A53C14-9BB5-4280-AAE3-85D5220E4388}" type="presOf" srcId="{591C3207-CB6D-4A49-AB71-768D7D791C7C}" destId="{AEAAC932-102D-4DF5-B48C-4327CF5CB401}" srcOrd="0" destOrd="0" presId="urn:microsoft.com/office/officeart/2005/8/layout/default"/>
    <dgm:cxn modelId="{8DCDE04C-CA38-4348-9303-A2BC39721B66}" type="presOf" srcId="{3D25DB68-3BCF-435D-A0A9-1422D1182B78}" destId="{708CCC78-6427-49C3-B715-A41AE8248E35}" srcOrd="0" destOrd="0" presId="urn:microsoft.com/office/officeart/2005/8/layout/default"/>
    <dgm:cxn modelId="{E7CF2093-E76C-4082-8367-D3B411361F97}" type="presOf" srcId="{28F045AC-8F15-461C-93FD-77FC32E1BB5B}" destId="{F417BCE2-7E21-4AA9-A2CF-B7A8E9AC829D}" srcOrd="0" destOrd="0" presId="urn:microsoft.com/office/officeart/2005/8/layout/default"/>
    <dgm:cxn modelId="{7C0A1564-CCEE-4C22-BB9C-30C930A65797}" type="presOf" srcId="{974ED7D4-2B9A-4EB8-B47F-742085643B47}" destId="{3C7A05C6-B6BE-4301-9B08-205F21AB1D35}" srcOrd="0" destOrd="0" presId="urn:microsoft.com/office/officeart/2005/8/layout/default"/>
    <dgm:cxn modelId="{E54C213A-CBCA-4EE4-A194-C7CE73A19821}" type="presOf" srcId="{E9566533-43C5-4266-AD66-7312EBA1D6A6}" destId="{BD1B7824-50E7-4471-A4D3-3EA99CBA021D}" srcOrd="0" destOrd="0" presId="urn:microsoft.com/office/officeart/2005/8/layout/default"/>
    <dgm:cxn modelId="{67E7E49C-DDC3-44C8-A9C7-5114349F4773}" srcId="{974ED7D4-2B9A-4EB8-B47F-742085643B47}" destId="{2FB61249-A2AE-4F3D-BE8D-576B1103B25D}" srcOrd="1" destOrd="0" parTransId="{97DF307D-7591-49E0-B1BA-128FC3A21A22}" sibTransId="{79449575-EBAF-4B7C-95CE-6108C6D20BC0}"/>
    <dgm:cxn modelId="{69C18A68-7543-4840-93F8-9F0AAD496030}" srcId="{974ED7D4-2B9A-4EB8-B47F-742085643B47}" destId="{50C13867-62D2-4424-9440-47A55B61E8DB}" srcOrd="4" destOrd="0" parTransId="{17B5F710-9C87-4858-A8BE-F82B57D48468}" sibTransId="{DA4D1193-F061-4B63-BB3A-786E2D03BA5B}"/>
    <dgm:cxn modelId="{D8986306-4282-4C2B-AF40-F56A61B486B5}" type="presOf" srcId="{30268F84-1F96-42D2-84E6-D44A275F6FE8}" destId="{CFBD65B2-B01E-47AE-B5E2-F86811CAF368}" srcOrd="0" destOrd="0" presId="urn:microsoft.com/office/officeart/2005/8/layout/default"/>
    <dgm:cxn modelId="{0C2ED4E5-2E14-4D86-A904-F89612B96293}" srcId="{974ED7D4-2B9A-4EB8-B47F-742085643B47}" destId="{3D25DB68-3BCF-435D-A0A9-1422D1182B78}" srcOrd="0" destOrd="0" parTransId="{95A04D69-3B9D-44DE-ACAB-871986228242}" sibTransId="{ECA39707-657C-4C2C-AB52-75205BE9B632}"/>
    <dgm:cxn modelId="{36FC6B87-2632-43DE-94C9-1A5721C9C465}" srcId="{974ED7D4-2B9A-4EB8-B47F-742085643B47}" destId="{591C3207-CB6D-4A49-AB71-768D7D791C7C}" srcOrd="7" destOrd="0" parTransId="{3D4F824B-9905-4BC1-A8A0-6F922B208339}" sibTransId="{7CF24FE2-9336-482C-A259-5F023B5B7CBF}"/>
    <dgm:cxn modelId="{06AD0DE1-8228-4587-9638-214F366BE703}" type="presOf" srcId="{2FB61249-A2AE-4F3D-BE8D-576B1103B25D}" destId="{DE645F2C-4651-419A-9A81-6C0FC76E6072}" srcOrd="0" destOrd="0" presId="urn:microsoft.com/office/officeart/2005/8/layout/default"/>
    <dgm:cxn modelId="{AF6A3DB3-93D7-46BA-9037-690095DC6876}" srcId="{974ED7D4-2B9A-4EB8-B47F-742085643B47}" destId="{30268F84-1F96-42D2-84E6-D44A275F6FE8}" srcOrd="6" destOrd="0" parTransId="{5E4AC7BA-9D8C-4516-8007-22AE16AA3F76}" sibTransId="{31993426-6409-4BFD-84F8-15BC043A64C1}"/>
    <dgm:cxn modelId="{176CD2F3-F4BB-491B-8D0B-2F59D8C3FA57}" type="presOf" srcId="{3E8EF105-D5AF-4A19-BFAE-A4E02B2C3282}" destId="{33877E0C-6FAD-4FF4-BCAD-6C26A6134E68}" srcOrd="0" destOrd="0" presId="urn:microsoft.com/office/officeart/2005/8/layout/default"/>
    <dgm:cxn modelId="{5DD3EF95-66A2-419E-9AAD-43DD7EC14DFD}" type="presOf" srcId="{50C13867-62D2-4424-9440-47A55B61E8DB}" destId="{255362E2-11B6-4A6A-92B6-52A3FC5CE10A}" srcOrd="0" destOrd="0" presId="urn:microsoft.com/office/officeart/2005/8/layout/default"/>
    <dgm:cxn modelId="{1A2E3954-ECF9-4A88-AF6F-5D090C2FC0F8}" srcId="{974ED7D4-2B9A-4EB8-B47F-742085643B47}" destId="{28F045AC-8F15-461C-93FD-77FC32E1BB5B}" srcOrd="2" destOrd="0" parTransId="{E0D13125-1A46-4219-81B6-33864857AF41}" sibTransId="{05FB8D67-65F9-4FE7-B2DA-7C905BCB14F3}"/>
    <dgm:cxn modelId="{1362D982-1D2F-437F-8BF3-5AAA2AD70ACC}" type="presParOf" srcId="{3C7A05C6-B6BE-4301-9B08-205F21AB1D35}" destId="{708CCC78-6427-49C3-B715-A41AE8248E35}" srcOrd="0" destOrd="0" presId="urn:microsoft.com/office/officeart/2005/8/layout/default"/>
    <dgm:cxn modelId="{A84AB660-1795-45B2-BA22-8BF9B93A3045}" type="presParOf" srcId="{3C7A05C6-B6BE-4301-9B08-205F21AB1D35}" destId="{78DC0967-0B36-4D2B-B7E7-89D95E0FBFDC}" srcOrd="1" destOrd="0" presId="urn:microsoft.com/office/officeart/2005/8/layout/default"/>
    <dgm:cxn modelId="{C8E743FA-144C-4AA0-A7FB-5D2EDF2842CC}" type="presParOf" srcId="{3C7A05C6-B6BE-4301-9B08-205F21AB1D35}" destId="{DE645F2C-4651-419A-9A81-6C0FC76E6072}" srcOrd="2" destOrd="0" presId="urn:microsoft.com/office/officeart/2005/8/layout/default"/>
    <dgm:cxn modelId="{2F8795B7-1620-4C24-A173-D482D4B1907A}" type="presParOf" srcId="{3C7A05C6-B6BE-4301-9B08-205F21AB1D35}" destId="{4B9CBC65-5943-4FDC-A60F-B324476A7335}" srcOrd="3" destOrd="0" presId="urn:microsoft.com/office/officeart/2005/8/layout/default"/>
    <dgm:cxn modelId="{EDDA681F-A1F3-4CAE-849C-323B9767677D}" type="presParOf" srcId="{3C7A05C6-B6BE-4301-9B08-205F21AB1D35}" destId="{F417BCE2-7E21-4AA9-A2CF-B7A8E9AC829D}" srcOrd="4" destOrd="0" presId="urn:microsoft.com/office/officeart/2005/8/layout/default"/>
    <dgm:cxn modelId="{BA9A948F-3EE9-48CB-BC12-A7A45598C446}" type="presParOf" srcId="{3C7A05C6-B6BE-4301-9B08-205F21AB1D35}" destId="{FE986372-0656-422E-BFE6-084EE8262804}" srcOrd="5" destOrd="0" presId="urn:microsoft.com/office/officeart/2005/8/layout/default"/>
    <dgm:cxn modelId="{1579A227-09E4-4FE9-97CF-E8905E67B912}" type="presParOf" srcId="{3C7A05C6-B6BE-4301-9B08-205F21AB1D35}" destId="{33877E0C-6FAD-4FF4-BCAD-6C26A6134E68}" srcOrd="6" destOrd="0" presId="urn:microsoft.com/office/officeart/2005/8/layout/default"/>
    <dgm:cxn modelId="{5E1DE0AA-5B0C-48DA-A1D6-31433C2332F3}" type="presParOf" srcId="{3C7A05C6-B6BE-4301-9B08-205F21AB1D35}" destId="{E1E8B789-CB8A-4018-B48D-B0C58E973128}" srcOrd="7" destOrd="0" presId="urn:microsoft.com/office/officeart/2005/8/layout/default"/>
    <dgm:cxn modelId="{9CC9E590-2758-43A2-922C-544B7D097B56}" type="presParOf" srcId="{3C7A05C6-B6BE-4301-9B08-205F21AB1D35}" destId="{255362E2-11B6-4A6A-92B6-52A3FC5CE10A}" srcOrd="8" destOrd="0" presId="urn:microsoft.com/office/officeart/2005/8/layout/default"/>
    <dgm:cxn modelId="{96EEFB37-D621-4F24-A127-2F45BE69262D}" type="presParOf" srcId="{3C7A05C6-B6BE-4301-9B08-205F21AB1D35}" destId="{B460D89A-8F35-476D-977E-BF1A99567153}" srcOrd="9" destOrd="0" presId="urn:microsoft.com/office/officeart/2005/8/layout/default"/>
    <dgm:cxn modelId="{1B4C5DE0-FFDD-47E7-A607-78E576DB9786}" type="presParOf" srcId="{3C7A05C6-B6BE-4301-9B08-205F21AB1D35}" destId="{BD1B7824-50E7-4471-A4D3-3EA99CBA021D}" srcOrd="10" destOrd="0" presId="urn:microsoft.com/office/officeart/2005/8/layout/default"/>
    <dgm:cxn modelId="{47C2F3C6-4293-467A-B6B7-85D273DFB36A}" type="presParOf" srcId="{3C7A05C6-B6BE-4301-9B08-205F21AB1D35}" destId="{16C0A07E-E224-4A3A-8D08-A3B4A2DD53B3}" srcOrd="11" destOrd="0" presId="urn:microsoft.com/office/officeart/2005/8/layout/default"/>
    <dgm:cxn modelId="{CBE7BBD5-E519-48AF-BB7B-C64C720DBDCC}" type="presParOf" srcId="{3C7A05C6-B6BE-4301-9B08-205F21AB1D35}" destId="{CFBD65B2-B01E-47AE-B5E2-F86811CAF368}" srcOrd="12" destOrd="0" presId="urn:microsoft.com/office/officeart/2005/8/layout/default"/>
    <dgm:cxn modelId="{DBFDBAF8-2AAA-4009-B506-1C66E12C110E}" type="presParOf" srcId="{3C7A05C6-B6BE-4301-9B08-205F21AB1D35}" destId="{458249D0-869B-4813-9DCE-6F65AA9D2FEF}" srcOrd="13" destOrd="0" presId="urn:microsoft.com/office/officeart/2005/8/layout/default"/>
    <dgm:cxn modelId="{EDEF3508-C86B-4D9D-AA1A-28F542BC8FBA}" type="presParOf" srcId="{3C7A05C6-B6BE-4301-9B08-205F21AB1D35}" destId="{AEAAC932-102D-4DF5-B48C-4327CF5CB401}" srcOrd="14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21E3D9-5EA3-49D2-BC96-5A7B4675102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B28A20B-762D-4331-BDBB-219D497FE1C5}">
      <dgm:prSet custT="1"/>
      <dgm:spPr>
        <a:xfrm>
          <a:off x="604289" y="435133"/>
          <a:ext cx="10129397" cy="870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el-GR" sz="3600" b="1" i="0" u="sng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Στρατηγικό επίπεδο</a:t>
          </a:r>
          <a:r>
            <a:rPr lang="en-US" sz="3600" b="1" i="0" u="sng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: </a:t>
          </a:r>
          <a:r>
            <a:rPr lang="el-GR" sz="3600" b="1" i="1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Συμβούλιο Εθνικής Στρατηγικής Έξυπνης Εξειδίκευσης</a:t>
          </a:r>
          <a:r>
            <a:rPr lang="en-US" sz="36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: </a:t>
          </a:r>
          <a:r>
            <a:rPr lang="el-GR" sz="36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αποτελείται από αρμόδιους Γενικούς Γραμματείς, εκπρόσωπο της Ένωσης Περιφερειών Ελλάδας (ΕΝΠΕ) και τρία πρόσωπα εγνωσμένου κύρους από το χώρο της επιχειρηματικότητας, της έρευνας και των νέων τεχνολογιών </a:t>
          </a:r>
          <a:endParaRPr lang="el-GR" sz="3600" dirty="0">
            <a:solidFill>
              <a:srgbClr val="1F4E79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6429E62-72C6-4B30-AB9C-EC9946E5980F}" type="parTrans" cxnId="{D40D4E63-79A7-4538-90A0-8F9E02388F4E}">
      <dgm:prSet/>
      <dgm:spPr/>
      <dgm:t>
        <a:bodyPr/>
        <a:lstStyle/>
        <a:p>
          <a:endParaRPr lang="el-GR"/>
        </a:p>
      </dgm:t>
    </dgm:pt>
    <dgm:pt modelId="{0B543A02-1FD0-47D1-8E36-457C9C874F2E}" type="sibTrans" cxnId="{D40D4E63-79A7-4538-90A0-8F9E02388F4E}">
      <dgm:prSet/>
      <dgm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rgbClr val="19BEDE"/>
          </a:solidFill>
          <a:prstDash val="solid"/>
          <a:miter lim="800000"/>
        </a:ln>
        <a:effectLst/>
      </dgm:spPr>
      <dgm:t>
        <a:bodyPr/>
        <a:lstStyle/>
        <a:p>
          <a:endParaRPr lang="el-GR"/>
        </a:p>
      </dgm:t>
    </dgm:pt>
    <dgm:pt modelId="{7AE57266-0FED-4482-B876-147D413E83D7}">
      <dgm:prSet custT="1"/>
      <dgm:spPr>
        <a:xfrm>
          <a:off x="920631" y="1740535"/>
          <a:ext cx="9813055" cy="870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el-GR" sz="3600" b="1" i="0" u="sng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Συντονιστικό επίπεδο</a:t>
          </a:r>
          <a:r>
            <a:rPr lang="en-US" sz="3600" b="1" i="0" u="sng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: </a:t>
          </a:r>
          <a:r>
            <a:rPr lang="el-GR" sz="3600" b="1" i="1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Μονάδα Προγραμματισμού, Συντονισμού και Παρακολούθησης της Εθνικής Στρατηγικής Έξυπνης Εξειδίκευσης </a:t>
          </a:r>
          <a:r>
            <a:rPr lang="en-US" sz="3600" b="1" i="1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(</a:t>
          </a:r>
          <a:r>
            <a:rPr lang="el-GR" sz="3600" b="1" i="1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ΜΟΝ-ΕΣΕΕ) </a:t>
          </a:r>
          <a:r>
            <a:rPr lang="el-GR" sz="36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και </a:t>
          </a:r>
          <a:r>
            <a:rPr lang="el-GR" sz="3600" b="1" i="1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Μηχανισμός Επιχειρηματικής Ανακάλυψης</a:t>
          </a:r>
          <a:r>
            <a:rPr lang="el-GR" sz="36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 (Πλατφόρμες Καινοτομίας με τη συμμετοχή του </a:t>
          </a:r>
          <a:r>
            <a:rPr lang="en-US" sz="36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Innovation Agency)</a:t>
          </a:r>
          <a:endParaRPr lang="el-GR" sz="3600" dirty="0" smtClean="0">
            <a:solidFill>
              <a:srgbClr val="1F4E79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E6FAF91A-6EEA-46A7-BC24-4EFE49F79764}" type="parTrans" cxnId="{6DCC38B9-0C4E-4BC5-8A9A-8C7534988D09}">
      <dgm:prSet/>
      <dgm:spPr/>
      <dgm:t>
        <a:bodyPr/>
        <a:lstStyle/>
        <a:p>
          <a:endParaRPr lang="el-GR"/>
        </a:p>
      </dgm:t>
    </dgm:pt>
    <dgm:pt modelId="{C0065419-20FF-4FA7-8261-91AE14894305}" type="sibTrans" cxnId="{6DCC38B9-0C4E-4BC5-8A9A-8C7534988D09}">
      <dgm:prSet/>
      <dgm:spPr/>
      <dgm:t>
        <a:bodyPr/>
        <a:lstStyle/>
        <a:p>
          <a:endParaRPr lang="el-GR"/>
        </a:p>
      </dgm:t>
    </dgm:pt>
    <dgm:pt modelId="{D283256A-9EAB-436D-8D19-892F91A70205}">
      <dgm:prSet custT="1"/>
      <dgm:spPr>
        <a:xfrm>
          <a:off x="604289" y="3045936"/>
          <a:ext cx="10129397" cy="870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el-GR" sz="3600" b="1" i="0" u="sng" dirty="0" smtClean="0">
              <a:solidFill>
                <a:srgbClr val="1F4D79"/>
              </a:solidFill>
              <a:latin typeface="Calibri" panose="020F0502020204030204" pitchFamily="34" charset="0"/>
              <a:ea typeface="+mn-ea"/>
              <a:cs typeface="+mn-cs"/>
            </a:rPr>
            <a:t>Επίπεδο υλοποίησης και διαχείρισης δράσεων</a:t>
          </a:r>
          <a:r>
            <a:rPr lang="en-US" sz="3600" b="1" i="0" u="sng" dirty="0" smtClean="0">
              <a:solidFill>
                <a:srgbClr val="1F4D79"/>
              </a:solidFill>
              <a:latin typeface="Calibri" panose="020F0502020204030204" pitchFamily="34" charset="0"/>
              <a:ea typeface="+mn-ea"/>
              <a:cs typeface="+mn-cs"/>
            </a:rPr>
            <a:t>: </a:t>
          </a:r>
          <a:r>
            <a:rPr lang="el-GR" sz="3600" dirty="0" smtClean="0">
              <a:solidFill>
                <a:srgbClr val="1F4D79"/>
              </a:solidFill>
              <a:latin typeface="Calibri" panose="020F0502020204030204" pitchFamily="34" charset="0"/>
              <a:ea typeface="+mn-ea"/>
              <a:cs typeface="+mn-cs"/>
            </a:rPr>
            <a:t>Φορείς διαχείρισης και υλοποίησης των επιμέρους δράσεων και έργων</a:t>
          </a:r>
          <a:endParaRPr lang="el-GR" sz="3600" dirty="0">
            <a:solidFill>
              <a:srgbClr val="1F4D79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A038FF30-3468-4882-9A86-BE28C4521888}" type="parTrans" cxnId="{5E783FD8-A8A9-4F0D-982A-BAD6E2D3E9EE}">
      <dgm:prSet/>
      <dgm:spPr/>
      <dgm:t>
        <a:bodyPr/>
        <a:lstStyle/>
        <a:p>
          <a:endParaRPr lang="el-GR"/>
        </a:p>
      </dgm:t>
    </dgm:pt>
    <dgm:pt modelId="{34B07A05-EFF2-4136-B823-84D3E8DE372E}" type="sibTrans" cxnId="{5E783FD8-A8A9-4F0D-982A-BAD6E2D3E9EE}">
      <dgm:prSet/>
      <dgm:spPr/>
      <dgm:t>
        <a:bodyPr/>
        <a:lstStyle/>
        <a:p>
          <a:endParaRPr lang="el-GR"/>
        </a:p>
      </dgm:t>
    </dgm:pt>
    <dgm:pt modelId="{993EBDC3-54F1-49B7-A271-26496FEC0589}" type="pres">
      <dgm:prSet presAssocID="{F221E3D9-5EA3-49D2-BC96-5A7B4675102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l-GR"/>
        </a:p>
      </dgm:t>
    </dgm:pt>
    <dgm:pt modelId="{5CF63475-29FB-4174-8E55-60539A787197}" type="pres">
      <dgm:prSet presAssocID="{F221E3D9-5EA3-49D2-BC96-5A7B4675102B}" presName="Name1" presStyleCnt="0"/>
      <dgm:spPr/>
    </dgm:pt>
    <dgm:pt modelId="{3AD19BAB-3850-44F3-98F1-54000B9B3FC1}" type="pres">
      <dgm:prSet presAssocID="{F221E3D9-5EA3-49D2-BC96-5A7B4675102B}" presName="cycle" presStyleCnt="0"/>
      <dgm:spPr/>
    </dgm:pt>
    <dgm:pt modelId="{4FF37493-ABE6-4534-A1B0-AA952087F925}" type="pres">
      <dgm:prSet presAssocID="{F221E3D9-5EA3-49D2-BC96-5A7B4675102B}" presName="srcNode" presStyleLbl="node1" presStyleIdx="0" presStyleCnt="3"/>
      <dgm:spPr/>
    </dgm:pt>
    <dgm:pt modelId="{0D617A86-4574-480D-923C-3AA81B8B47F0}" type="pres">
      <dgm:prSet presAssocID="{F221E3D9-5EA3-49D2-BC96-5A7B4675102B}" presName="conn" presStyleLbl="parChTrans1D2" presStyleIdx="0" presStyleCnt="1"/>
      <dgm:spPr/>
      <dgm:t>
        <a:bodyPr/>
        <a:lstStyle/>
        <a:p>
          <a:endParaRPr lang="el-GR"/>
        </a:p>
      </dgm:t>
    </dgm:pt>
    <dgm:pt modelId="{0061EE8B-06CA-4AD4-81D4-09FE20A0CE97}" type="pres">
      <dgm:prSet presAssocID="{F221E3D9-5EA3-49D2-BC96-5A7B4675102B}" presName="extraNode" presStyleLbl="node1" presStyleIdx="0" presStyleCnt="3"/>
      <dgm:spPr/>
    </dgm:pt>
    <dgm:pt modelId="{02712F84-3E8C-46EE-B7E9-B829B3B1EE1C}" type="pres">
      <dgm:prSet presAssocID="{F221E3D9-5EA3-49D2-BC96-5A7B4675102B}" presName="dstNode" presStyleLbl="node1" presStyleIdx="0" presStyleCnt="3"/>
      <dgm:spPr/>
    </dgm:pt>
    <dgm:pt modelId="{46B090FB-C545-4079-8954-1156958CC93A}" type="pres">
      <dgm:prSet presAssocID="{2B28A20B-762D-4331-BDBB-219D497FE1C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3329FBE-443F-40FF-837E-65556D73BD4D}" type="pres">
      <dgm:prSet presAssocID="{2B28A20B-762D-4331-BDBB-219D497FE1C5}" presName="accent_1" presStyleCnt="0"/>
      <dgm:spPr/>
    </dgm:pt>
    <dgm:pt modelId="{206B88B2-18E1-42BC-A0A0-1CC5C7827747}" type="pres">
      <dgm:prSet presAssocID="{2B28A20B-762D-4331-BDBB-219D497FE1C5}" presName="accentRepeatNode" presStyleLbl="solidFgAcc1" presStyleIdx="0" presStyleCnt="3" custScaleX="79424" custScaleY="79424"/>
      <dgm:spPr>
        <a:xfrm>
          <a:off x="172288" y="438266"/>
          <a:ext cx="864001" cy="864001"/>
        </a:xfrm>
        <a:prstGeom prst="ellipse">
          <a:avLst/>
        </a:prstGeom>
        <a:solidFill>
          <a:srgbClr val="1F4E79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l-GR"/>
        </a:p>
      </dgm:t>
    </dgm:pt>
    <dgm:pt modelId="{CAEE6F03-1AFC-4272-95DC-928146AA2DC6}" type="pres">
      <dgm:prSet presAssocID="{7AE57266-0FED-4482-B876-147D413E83D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C8ACE1-E64A-4FAF-BA5F-88A385DD5BD0}" type="pres">
      <dgm:prSet presAssocID="{7AE57266-0FED-4482-B876-147D413E83D7}" presName="accent_2" presStyleCnt="0"/>
      <dgm:spPr/>
    </dgm:pt>
    <dgm:pt modelId="{FA22381D-1496-4EDC-BDFA-6F43E9BECAAF}" type="pres">
      <dgm:prSet presAssocID="{7AE57266-0FED-4482-B876-147D413E83D7}" presName="accentRepeatNode" presStyleLbl="solidFgAcc1" presStyleIdx="1" presStyleCnt="3" custScaleX="79424" custScaleY="79424"/>
      <dgm:spPr>
        <a:xfrm>
          <a:off x="488630" y="1743668"/>
          <a:ext cx="864001" cy="864001"/>
        </a:xfrm>
        <a:prstGeom prst="ellipse">
          <a:avLst/>
        </a:prstGeom>
        <a:solidFill>
          <a:srgbClr val="1F4E79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l-GR"/>
        </a:p>
      </dgm:t>
    </dgm:pt>
    <dgm:pt modelId="{B161F4E5-78C1-4351-86B7-96D7C4BC52AC}" type="pres">
      <dgm:prSet presAssocID="{D283256A-9EAB-436D-8D19-892F91A7020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B4367FB-9524-4AFF-A009-C33CC78DC485}" type="pres">
      <dgm:prSet presAssocID="{D283256A-9EAB-436D-8D19-892F91A70205}" presName="accent_3" presStyleCnt="0"/>
      <dgm:spPr/>
    </dgm:pt>
    <dgm:pt modelId="{70CEE3BE-2866-48CE-AB2C-C056FD25766B}" type="pres">
      <dgm:prSet presAssocID="{D283256A-9EAB-436D-8D19-892F91A70205}" presName="accentRepeatNode" presStyleLbl="solidFgAcc1" presStyleIdx="2" presStyleCnt="3" custScaleX="79424" custScaleY="79424"/>
      <dgm:spPr>
        <a:xfrm>
          <a:off x="172288" y="3049069"/>
          <a:ext cx="864001" cy="864001"/>
        </a:xfrm>
        <a:prstGeom prst="ellipse">
          <a:avLst/>
        </a:prstGeom>
        <a:solidFill>
          <a:srgbClr val="1F4E79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l-GR"/>
        </a:p>
      </dgm:t>
    </dgm:pt>
  </dgm:ptLst>
  <dgm:cxnLst>
    <dgm:cxn modelId="{80F959D4-4CCA-4FCD-873A-B8B76A55DAB1}" type="presOf" srcId="{2B28A20B-762D-4331-BDBB-219D497FE1C5}" destId="{46B090FB-C545-4079-8954-1156958CC93A}" srcOrd="0" destOrd="0" presId="urn:microsoft.com/office/officeart/2008/layout/VerticalCurvedList"/>
    <dgm:cxn modelId="{18638649-D86C-4CAF-9B75-2034E360B9DC}" type="presOf" srcId="{0B543A02-1FD0-47D1-8E36-457C9C874F2E}" destId="{0D617A86-4574-480D-923C-3AA81B8B47F0}" srcOrd="0" destOrd="0" presId="urn:microsoft.com/office/officeart/2008/layout/VerticalCurvedList"/>
    <dgm:cxn modelId="{BE8BDED6-7ADF-4AFF-A221-963354C08D49}" type="presOf" srcId="{F221E3D9-5EA3-49D2-BC96-5A7B4675102B}" destId="{993EBDC3-54F1-49B7-A271-26496FEC0589}" srcOrd="0" destOrd="0" presId="urn:microsoft.com/office/officeart/2008/layout/VerticalCurvedList"/>
    <dgm:cxn modelId="{6DCC38B9-0C4E-4BC5-8A9A-8C7534988D09}" srcId="{F221E3D9-5EA3-49D2-BC96-5A7B4675102B}" destId="{7AE57266-0FED-4482-B876-147D413E83D7}" srcOrd="1" destOrd="0" parTransId="{E6FAF91A-6EEA-46A7-BC24-4EFE49F79764}" sibTransId="{C0065419-20FF-4FA7-8261-91AE14894305}"/>
    <dgm:cxn modelId="{D40D4E63-79A7-4538-90A0-8F9E02388F4E}" srcId="{F221E3D9-5EA3-49D2-BC96-5A7B4675102B}" destId="{2B28A20B-762D-4331-BDBB-219D497FE1C5}" srcOrd="0" destOrd="0" parTransId="{66429E62-72C6-4B30-AB9C-EC9946E5980F}" sibTransId="{0B543A02-1FD0-47D1-8E36-457C9C874F2E}"/>
    <dgm:cxn modelId="{4415507C-443E-42DB-8D2E-B0B48D895AD2}" type="presOf" srcId="{7AE57266-0FED-4482-B876-147D413E83D7}" destId="{CAEE6F03-1AFC-4272-95DC-928146AA2DC6}" srcOrd="0" destOrd="0" presId="urn:microsoft.com/office/officeart/2008/layout/VerticalCurvedList"/>
    <dgm:cxn modelId="{5E783FD8-A8A9-4F0D-982A-BAD6E2D3E9EE}" srcId="{F221E3D9-5EA3-49D2-BC96-5A7B4675102B}" destId="{D283256A-9EAB-436D-8D19-892F91A70205}" srcOrd="2" destOrd="0" parTransId="{A038FF30-3468-4882-9A86-BE28C4521888}" sibTransId="{34B07A05-EFF2-4136-B823-84D3E8DE372E}"/>
    <dgm:cxn modelId="{DD9F94DD-9860-478C-8C0B-96D1DB1C6C69}" type="presOf" srcId="{D283256A-9EAB-436D-8D19-892F91A70205}" destId="{B161F4E5-78C1-4351-86B7-96D7C4BC52AC}" srcOrd="0" destOrd="0" presId="urn:microsoft.com/office/officeart/2008/layout/VerticalCurvedList"/>
    <dgm:cxn modelId="{B36B00D9-2CBB-4E65-937F-22E833C4AEE1}" type="presParOf" srcId="{993EBDC3-54F1-49B7-A271-26496FEC0589}" destId="{5CF63475-29FB-4174-8E55-60539A787197}" srcOrd="0" destOrd="0" presId="urn:microsoft.com/office/officeart/2008/layout/VerticalCurvedList"/>
    <dgm:cxn modelId="{F1003C5C-50AF-4041-A2E1-A7A86F20C96D}" type="presParOf" srcId="{5CF63475-29FB-4174-8E55-60539A787197}" destId="{3AD19BAB-3850-44F3-98F1-54000B9B3FC1}" srcOrd="0" destOrd="0" presId="urn:microsoft.com/office/officeart/2008/layout/VerticalCurvedList"/>
    <dgm:cxn modelId="{EA69B0EB-ADE7-4A9C-AD16-F3F639DBF3F7}" type="presParOf" srcId="{3AD19BAB-3850-44F3-98F1-54000B9B3FC1}" destId="{4FF37493-ABE6-4534-A1B0-AA952087F925}" srcOrd="0" destOrd="0" presId="urn:microsoft.com/office/officeart/2008/layout/VerticalCurvedList"/>
    <dgm:cxn modelId="{E7679892-1BB3-4021-BB0F-47570FC861CB}" type="presParOf" srcId="{3AD19BAB-3850-44F3-98F1-54000B9B3FC1}" destId="{0D617A86-4574-480D-923C-3AA81B8B47F0}" srcOrd="1" destOrd="0" presId="urn:microsoft.com/office/officeart/2008/layout/VerticalCurvedList"/>
    <dgm:cxn modelId="{FAF18184-64D3-4A84-8FF4-BCA18049F40E}" type="presParOf" srcId="{3AD19BAB-3850-44F3-98F1-54000B9B3FC1}" destId="{0061EE8B-06CA-4AD4-81D4-09FE20A0CE97}" srcOrd="2" destOrd="0" presId="urn:microsoft.com/office/officeart/2008/layout/VerticalCurvedList"/>
    <dgm:cxn modelId="{1A7C5912-89A0-47EC-936C-8C1587B4E00E}" type="presParOf" srcId="{3AD19BAB-3850-44F3-98F1-54000B9B3FC1}" destId="{02712F84-3E8C-46EE-B7E9-B829B3B1EE1C}" srcOrd="3" destOrd="0" presId="urn:microsoft.com/office/officeart/2008/layout/VerticalCurvedList"/>
    <dgm:cxn modelId="{F03B559C-34A7-43C1-816A-516A60448C2D}" type="presParOf" srcId="{5CF63475-29FB-4174-8E55-60539A787197}" destId="{46B090FB-C545-4079-8954-1156958CC93A}" srcOrd="1" destOrd="0" presId="urn:microsoft.com/office/officeart/2008/layout/VerticalCurvedList"/>
    <dgm:cxn modelId="{6B0C3841-25EE-4C7B-B08E-BFFC4EA41E4E}" type="presParOf" srcId="{5CF63475-29FB-4174-8E55-60539A787197}" destId="{B3329FBE-443F-40FF-837E-65556D73BD4D}" srcOrd="2" destOrd="0" presId="urn:microsoft.com/office/officeart/2008/layout/VerticalCurvedList"/>
    <dgm:cxn modelId="{C2C2DE52-A36C-4DB1-8F60-42816A6A3B7F}" type="presParOf" srcId="{B3329FBE-443F-40FF-837E-65556D73BD4D}" destId="{206B88B2-18E1-42BC-A0A0-1CC5C7827747}" srcOrd="0" destOrd="0" presId="urn:microsoft.com/office/officeart/2008/layout/VerticalCurvedList"/>
    <dgm:cxn modelId="{266ED93E-CCD8-4DF7-969F-979A31814A59}" type="presParOf" srcId="{5CF63475-29FB-4174-8E55-60539A787197}" destId="{CAEE6F03-1AFC-4272-95DC-928146AA2DC6}" srcOrd="3" destOrd="0" presId="urn:microsoft.com/office/officeart/2008/layout/VerticalCurvedList"/>
    <dgm:cxn modelId="{BAB2A00F-C869-421A-9C0B-83E03B703A3C}" type="presParOf" srcId="{5CF63475-29FB-4174-8E55-60539A787197}" destId="{08C8ACE1-E64A-4FAF-BA5F-88A385DD5BD0}" srcOrd="4" destOrd="0" presId="urn:microsoft.com/office/officeart/2008/layout/VerticalCurvedList"/>
    <dgm:cxn modelId="{AE8A8654-EA0A-421A-986D-BC69C20C8D3B}" type="presParOf" srcId="{08C8ACE1-E64A-4FAF-BA5F-88A385DD5BD0}" destId="{FA22381D-1496-4EDC-BDFA-6F43E9BECAAF}" srcOrd="0" destOrd="0" presId="urn:microsoft.com/office/officeart/2008/layout/VerticalCurvedList"/>
    <dgm:cxn modelId="{0BCFC0C9-D0BC-4F77-A73F-102DA519BCB6}" type="presParOf" srcId="{5CF63475-29FB-4174-8E55-60539A787197}" destId="{B161F4E5-78C1-4351-86B7-96D7C4BC52AC}" srcOrd="5" destOrd="0" presId="urn:microsoft.com/office/officeart/2008/layout/VerticalCurvedList"/>
    <dgm:cxn modelId="{D627F8F2-46DE-419B-AA59-FECF54E947C8}" type="presParOf" srcId="{5CF63475-29FB-4174-8E55-60539A787197}" destId="{1B4367FB-9524-4AFF-A009-C33CC78DC485}" srcOrd="6" destOrd="0" presId="urn:microsoft.com/office/officeart/2008/layout/VerticalCurvedList"/>
    <dgm:cxn modelId="{13AB8432-737C-4330-952B-71FB13315E7B}" type="presParOf" srcId="{1B4367FB-9524-4AFF-A009-C33CC78DC485}" destId="{70CEE3BE-2866-48CE-AB2C-C056FD2576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21E3D9-5EA3-49D2-BC96-5A7B4675102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B28A20B-762D-4331-BDBB-219D497FE1C5}">
      <dgm:prSet custT="1"/>
      <dgm:spPr>
        <a:xfrm>
          <a:off x="604289" y="435133"/>
          <a:ext cx="10129397" cy="870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el-GR" sz="3800" b="1" u="sng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Στρατηγικό επίπεδο</a:t>
          </a:r>
          <a:r>
            <a:rPr lang="en-US" sz="3800" b="1" u="sng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:</a:t>
          </a:r>
          <a:r>
            <a:rPr lang="en-US" sz="38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l-GR" sz="38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Η αρμόδια περιφερειακή αρχή εγκρίνει την περιφερειακή εξειδίκευση της Στρατηγικής Έξυπνης Εξειδίκευσης, ενημερώνεται για την πορεία υλοποίησής της και δίνει κατευθύνσεις προς το Αρμόδιο Περιφερειακό Όργανο </a:t>
          </a:r>
          <a:endParaRPr lang="el-GR" sz="3800" dirty="0">
            <a:solidFill>
              <a:srgbClr val="1F4E79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6429E62-72C6-4B30-AB9C-EC9946E5980F}" type="parTrans" cxnId="{D40D4E63-79A7-4538-90A0-8F9E02388F4E}">
      <dgm:prSet/>
      <dgm:spPr/>
      <dgm:t>
        <a:bodyPr/>
        <a:lstStyle/>
        <a:p>
          <a:endParaRPr lang="el-GR"/>
        </a:p>
      </dgm:t>
    </dgm:pt>
    <dgm:pt modelId="{0B543A02-1FD0-47D1-8E36-457C9C874F2E}" type="sibTrans" cxnId="{D40D4E63-79A7-4538-90A0-8F9E02388F4E}">
      <dgm:prSet/>
      <dgm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rgbClr val="19BEDE"/>
          </a:solidFill>
          <a:prstDash val="solid"/>
          <a:miter lim="800000"/>
        </a:ln>
        <a:effectLst/>
      </dgm:spPr>
      <dgm:t>
        <a:bodyPr/>
        <a:lstStyle/>
        <a:p>
          <a:endParaRPr lang="el-GR"/>
        </a:p>
      </dgm:t>
    </dgm:pt>
    <dgm:pt modelId="{7AE57266-0FED-4482-B876-147D413E83D7}">
      <dgm:prSet custT="1"/>
      <dgm:spPr>
        <a:xfrm>
          <a:off x="920631" y="1740535"/>
          <a:ext cx="9813055" cy="870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el-GR" sz="3800" b="1" u="sng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Συντονιστικό επίπεδο</a:t>
          </a:r>
          <a:r>
            <a:rPr lang="en-US" sz="3800" b="1" u="sng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: </a:t>
          </a:r>
          <a:r>
            <a:rPr lang="el-GR" sz="3800" b="1" i="1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Αρμόδιο Περιφερειακό Όργανο για τη Στρατηγική Έξυπνης Εξειδίκευσης </a:t>
          </a:r>
          <a:r>
            <a:rPr lang="el-GR" sz="38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που η κάθε Περιφέρεια ορίζει ενώ προβλέπεται και η αξιοποίηση του </a:t>
          </a:r>
          <a:r>
            <a:rPr lang="el-GR" sz="3800" b="1" i="1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Περιφερειακού Συμβουλίου Έρευνας και Καινοτομίας </a:t>
          </a:r>
          <a:r>
            <a:rPr lang="el-GR" sz="38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(ΠΣΕΚ)</a:t>
          </a:r>
        </a:p>
      </dgm:t>
    </dgm:pt>
    <dgm:pt modelId="{E6FAF91A-6EEA-46A7-BC24-4EFE49F79764}" type="parTrans" cxnId="{6DCC38B9-0C4E-4BC5-8A9A-8C7534988D09}">
      <dgm:prSet/>
      <dgm:spPr/>
      <dgm:t>
        <a:bodyPr/>
        <a:lstStyle/>
        <a:p>
          <a:endParaRPr lang="el-GR"/>
        </a:p>
      </dgm:t>
    </dgm:pt>
    <dgm:pt modelId="{C0065419-20FF-4FA7-8261-91AE14894305}" type="sibTrans" cxnId="{6DCC38B9-0C4E-4BC5-8A9A-8C7534988D09}">
      <dgm:prSet/>
      <dgm:spPr/>
      <dgm:t>
        <a:bodyPr/>
        <a:lstStyle/>
        <a:p>
          <a:endParaRPr lang="el-GR"/>
        </a:p>
      </dgm:t>
    </dgm:pt>
    <dgm:pt modelId="{D283256A-9EAB-436D-8D19-892F91A70205}">
      <dgm:prSet custT="1"/>
      <dgm:spPr>
        <a:xfrm>
          <a:off x="604289" y="3045936"/>
          <a:ext cx="10129397" cy="870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el-GR" sz="3800" b="1" u="sng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Επίπεδο υλοποίησης και διαχείρισης δράσεων</a:t>
          </a:r>
          <a:r>
            <a:rPr lang="en-US" sz="3800" b="1" u="sng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: </a:t>
          </a:r>
          <a:r>
            <a:rPr lang="el-GR" sz="3800" b="1" i="1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Φορείς διαχείρισης και υλοποίησης </a:t>
          </a:r>
          <a:r>
            <a:rPr lang="el-GR" sz="38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των επιμέρους δράσεων και έργων</a:t>
          </a:r>
          <a:endParaRPr lang="el-GR" sz="3800" b="1" dirty="0">
            <a:solidFill>
              <a:srgbClr val="1F4E79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A038FF30-3468-4882-9A86-BE28C4521888}" type="parTrans" cxnId="{5E783FD8-A8A9-4F0D-982A-BAD6E2D3E9EE}">
      <dgm:prSet/>
      <dgm:spPr/>
      <dgm:t>
        <a:bodyPr/>
        <a:lstStyle/>
        <a:p>
          <a:endParaRPr lang="el-GR"/>
        </a:p>
      </dgm:t>
    </dgm:pt>
    <dgm:pt modelId="{34B07A05-EFF2-4136-B823-84D3E8DE372E}" type="sibTrans" cxnId="{5E783FD8-A8A9-4F0D-982A-BAD6E2D3E9EE}">
      <dgm:prSet/>
      <dgm:spPr/>
      <dgm:t>
        <a:bodyPr/>
        <a:lstStyle/>
        <a:p>
          <a:endParaRPr lang="el-GR"/>
        </a:p>
      </dgm:t>
    </dgm:pt>
    <dgm:pt modelId="{993EBDC3-54F1-49B7-A271-26496FEC0589}" type="pres">
      <dgm:prSet presAssocID="{F221E3D9-5EA3-49D2-BC96-5A7B4675102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l-GR"/>
        </a:p>
      </dgm:t>
    </dgm:pt>
    <dgm:pt modelId="{5CF63475-29FB-4174-8E55-60539A787197}" type="pres">
      <dgm:prSet presAssocID="{F221E3D9-5EA3-49D2-BC96-5A7B4675102B}" presName="Name1" presStyleCnt="0"/>
      <dgm:spPr/>
    </dgm:pt>
    <dgm:pt modelId="{3AD19BAB-3850-44F3-98F1-54000B9B3FC1}" type="pres">
      <dgm:prSet presAssocID="{F221E3D9-5EA3-49D2-BC96-5A7B4675102B}" presName="cycle" presStyleCnt="0"/>
      <dgm:spPr/>
    </dgm:pt>
    <dgm:pt modelId="{4FF37493-ABE6-4534-A1B0-AA952087F925}" type="pres">
      <dgm:prSet presAssocID="{F221E3D9-5EA3-49D2-BC96-5A7B4675102B}" presName="srcNode" presStyleLbl="node1" presStyleIdx="0" presStyleCnt="3"/>
      <dgm:spPr/>
    </dgm:pt>
    <dgm:pt modelId="{0D617A86-4574-480D-923C-3AA81B8B47F0}" type="pres">
      <dgm:prSet presAssocID="{F221E3D9-5EA3-49D2-BC96-5A7B4675102B}" presName="conn" presStyleLbl="parChTrans1D2" presStyleIdx="0" presStyleCnt="1"/>
      <dgm:spPr/>
      <dgm:t>
        <a:bodyPr/>
        <a:lstStyle/>
        <a:p>
          <a:endParaRPr lang="el-GR"/>
        </a:p>
      </dgm:t>
    </dgm:pt>
    <dgm:pt modelId="{0061EE8B-06CA-4AD4-81D4-09FE20A0CE97}" type="pres">
      <dgm:prSet presAssocID="{F221E3D9-5EA3-49D2-BC96-5A7B4675102B}" presName="extraNode" presStyleLbl="node1" presStyleIdx="0" presStyleCnt="3"/>
      <dgm:spPr/>
    </dgm:pt>
    <dgm:pt modelId="{02712F84-3E8C-46EE-B7E9-B829B3B1EE1C}" type="pres">
      <dgm:prSet presAssocID="{F221E3D9-5EA3-49D2-BC96-5A7B4675102B}" presName="dstNode" presStyleLbl="node1" presStyleIdx="0" presStyleCnt="3"/>
      <dgm:spPr/>
    </dgm:pt>
    <dgm:pt modelId="{46B090FB-C545-4079-8954-1156958CC93A}" type="pres">
      <dgm:prSet presAssocID="{2B28A20B-762D-4331-BDBB-219D497FE1C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3329FBE-443F-40FF-837E-65556D73BD4D}" type="pres">
      <dgm:prSet presAssocID="{2B28A20B-762D-4331-BDBB-219D497FE1C5}" presName="accent_1" presStyleCnt="0"/>
      <dgm:spPr/>
    </dgm:pt>
    <dgm:pt modelId="{206B88B2-18E1-42BC-A0A0-1CC5C7827747}" type="pres">
      <dgm:prSet presAssocID="{2B28A20B-762D-4331-BDBB-219D497FE1C5}" presName="accentRepeatNode" presStyleLbl="solidFgAcc1" presStyleIdx="0" presStyleCnt="3" custScaleX="79424" custScaleY="79424"/>
      <dgm:spPr>
        <a:xfrm>
          <a:off x="172288" y="438266"/>
          <a:ext cx="864001" cy="864001"/>
        </a:xfrm>
        <a:prstGeom prst="ellipse">
          <a:avLst/>
        </a:prstGeom>
        <a:solidFill>
          <a:srgbClr val="1F4E79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l-GR"/>
        </a:p>
      </dgm:t>
    </dgm:pt>
    <dgm:pt modelId="{CAEE6F03-1AFC-4272-95DC-928146AA2DC6}" type="pres">
      <dgm:prSet presAssocID="{7AE57266-0FED-4482-B876-147D413E83D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C8ACE1-E64A-4FAF-BA5F-88A385DD5BD0}" type="pres">
      <dgm:prSet presAssocID="{7AE57266-0FED-4482-B876-147D413E83D7}" presName="accent_2" presStyleCnt="0"/>
      <dgm:spPr/>
    </dgm:pt>
    <dgm:pt modelId="{FA22381D-1496-4EDC-BDFA-6F43E9BECAAF}" type="pres">
      <dgm:prSet presAssocID="{7AE57266-0FED-4482-B876-147D413E83D7}" presName="accentRepeatNode" presStyleLbl="solidFgAcc1" presStyleIdx="1" presStyleCnt="3" custScaleX="79424" custScaleY="79424"/>
      <dgm:spPr>
        <a:xfrm>
          <a:off x="488630" y="1743668"/>
          <a:ext cx="864001" cy="864001"/>
        </a:xfrm>
        <a:prstGeom prst="ellipse">
          <a:avLst/>
        </a:prstGeom>
        <a:solidFill>
          <a:srgbClr val="1F4E79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l-GR"/>
        </a:p>
      </dgm:t>
    </dgm:pt>
    <dgm:pt modelId="{B161F4E5-78C1-4351-86B7-96D7C4BC52AC}" type="pres">
      <dgm:prSet presAssocID="{D283256A-9EAB-436D-8D19-892F91A7020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B4367FB-9524-4AFF-A009-C33CC78DC485}" type="pres">
      <dgm:prSet presAssocID="{D283256A-9EAB-436D-8D19-892F91A70205}" presName="accent_3" presStyleCnt="0"/>
      <dgm:spPr/>
    </dgm:pt>
    <dgm:pt modelId="{70CEE3BE-2866-48CE-AB2C-C056FD25766B}" type="pres">
      <dgm:prSet presAssocID="{D283256A-9EAB-436D-8D19-892F91A70205}" presName="accentRepeatNode" presStyleLbl="solidFgAcc1" presStyleIdx="2" presStyleCnt="3" custScaleX="79424" custScaleY="79424"/>
      <dgm:spPr>
        <a:xfrm>
          <a:off x="172288" y="3049069"/>
          <a:ext cx="864001" cy="864001"/>
        </a:xfrm>
        <a:prstGeom prst="ellipse">
          <a:avLst/>
        </a:prstGeom>
        <a:solidFill>
          <a:srgbClr val="1F4E79"/>
        </a:solidFill>
        <a:ln w="12700" cap="flat" cmpd="sng" algn="ctr">
          <a:solidFill>
            <a:srgbClr val="19BEDE"/>
          </a:solidFill>
          <a:prstDash val="solid"/>
          <a:miter lim="800000"/>
        </a:ln>
        <a:effectLst/>
      </dgm:spPr>
      <dgm:t>
        <a:bodyPr/>
        <a:lstStyle/>
        <a:p>
          <a:endParaRPr lang="el-GR"/>
        </a:p>
      </dgm:t>
    </dgm:pt>
  </dgm:ptLst>
  <dgm:cxnLst>
    <dgm:cxn modelId="{80F959D4-4CCA-4FCD-873A-B8B76A55DAB1}" type="presOf" srcId="{2B28A20B-762D-4331-BDBB-219D497FE1C5}" destId="{46B090FB-C545-4079-8954-1156958CC93A}" srcOrd="0" destOrd="0" presId="urn:microsoft.com/office/officeart/2008/layout/VerticalCurvedList"/>
    <dgm:cxn modelId="{18638649-D86C-4CAF-9B75-2034E360B9DC}" type="presOf" srcId="{0B543A02-1FD0-47D1-8E36-457C9C874F2E}" destId="{0D617A86-4574-480D-923C-3AA81B8B47F0}" srcOrd="0" destOrd="0" presId="urn:microsoft.com/office/officeart/2008/layout/VerticalCurvedList"/>
    <dgm:cxn modelId="{BE8BDED6-7ADF-4AFF-A221-963354C08D49}" type="presOf" srcId="{F221E3D9-5EA3-49D2-BC96-5A7B4675102B}" destId="{993EBDC3-54F1-49B7-A271-26496FEC0589}" srcOrd="0" destOrd="0" presId="urn:microsoft.com/office/officeart/2008/layout/VerticalCurvedList"/>
    <dgm:cxn modelId="{6DCC38B9-0C4E-4BC5-8A9A-8C7534988D09}" srcId="{F221E3D9-5EA3-49D2-BC96-5A7B4675102B}" destId="{7AE57266-0FED-4482-B876-147D413E83D7}" srcOrd="1" destOrd="0" parTransId="{E6FAF91A-6EEA-46A7-BC24-4EFE49F79764}" sibTransId="{C0065419-20FF-4FA7-8261-91AE14894305}"/>
    <dgm:cxn modelId="{D40D4E63-79A7-4538-90A0-8F9E02388F4E}" srcId="{F221E3D9-5EA3-49D2-BC96-5A7B4675102B}" destId="{2B28A20B-762D-4331-BDBB-219D497FE1C5}" srcOrd="0" destOrd="0" parTransId="{66429E62-72C6-4B30-AB9C-EC9946E5980F}" sibTransId="{0B543A02-1FD0-47D1-8E36-457C9C874F2E}"/>
    <dgm:cxn modelId="{4415507C-443E-42DB-8D2E-B0B48D895AD2}" type="presOf" srcId="{7AE57266-0FED-4482-B876-147D413E83D7}" destId="{CAEE6F03-1AFC-4272-95DC-928146AA2DC6}" srcOrd="0" destOrd="0" presId="urn:microsoft.com/office/officeart/2008/layout/VerticalCurvedList"/>
    <dgm:cxn modelId="{5E783FD8-A8A9-4F0D-982A-BAD6E2D3E9EE}" srcId="{F221E3D9-5EA3-49D2-BC96-5A7B4675102B}" destId="{D283256A-9EAB-436D-8D19-892F91A70205}" srcOrd="2" destOrd="0" parTransId="{A038FF30-3468-4882-9A86-BE28C4521888}" sibTransId="{34B07A05-EFF2-4136-B823-84D3E8DE372E}"/>
    <dgm:cxn modelId="{DD9F94DD-9860-478C-8C0B-96D1DB1C6C69}" type="presOf" srcId="{D283256A-9EAB-436D-8D19-892F91A70205}" destId="{B161F4E5-78C1-4351-86B7-96D7C4BC52AC}" srcOrd="0" destOrd="0" presId="urn:microsoft.com/office/officeart/2008/layout/VerticalCurvedList"/>
    <dgm:cxn modelId="{B36B00D9-2CBB-4E65-937F-22E833C4AEE1}" type="presParOf" srcId="{993EBDC3-54F1-49B7-A271-26496FEC0589}" destId="{5CF63475-29FB-4174-8E55-60539A787197}" srcOrd="0" destOrd="0" presId="urn:microsoft.com/office/officeart/2008/layout/VerticalCurvedList"/>
    <dgm:cxn modelId="{F1003C5C-50AF-4041-A2E1-A7A86F20C96D}" type="presParOf" srcId="{5CF63475-29FB-4174-8E55-60539A787197}" destId="{3AD19BAB-3850-44F3-98F1-54000B9B3FC1}" srcOrd="0" destOrd="0" presId="urn:microsoft.com/office/officeart/2008/layout/VerticalCurvedList"/>
    <dgm:cxn modelId="{EA69B0EB-ADE7-4A9C-AD16-F3F639DBF3F7}" type="presParOf" srcId="{3AD19BAB-3850-44F3-98F1-54000B9B3FC1}" destId="{4FF37493-ABE6-4534-A1B0-AA952087F925}" srcOrd="0" destOrd="0" presId="urn:microsoft.com/office/officeart/2008/layout/VerticalCurvedList"/>
    <dgm:cxn modelId="{E7679892-1BB3-4021-BB0F-47570FC861CB}" type="presParOf" srcId="{3AD19BAB-3850-44F3-98F1-54000B9B3FC1}" destId="{0D617A86-4574-480D-923C-3AA81B8B47F0}" srcOrd="1" destOrd="0" presId="urn:microsoft.com/office/officeart/2008/layout/VerticalCurvedList"/>
    <dgm:cxn modelId="{FAF18184-64D3-4A84-8FF4-BCA18049F40E}" type="presParOf" srcId="{3AD19BAB-3850-44F3-98F1-54000B9B3FC1}" destId="{0061EE8B-06CA-4AD4-81D4-09FE20A0CE97}" srcOrd="2" destOrd="0" presId="urn:microsoft.com/office/officeart/2008/layout/VerticalCurvedList"/>
    <dgm:cxn modelId="{1A7C5912-89A0-47EC-936C-8C1587B4E00E}" type="presParOf" srcId="{3AD19BAB-3850-44F3-98F1-54000B9B3FC1}" destId="{02712F84-3E8C-46EE-B7E9-B829B3B1EE1C}" srcOrd="3" destOrd="0" presId="urn:microsoft.com/office/officeart/2008/layout/VerticalCurvedList"/>
    <dgm:cxn modelId="{F03B559C-34A7-43C1-816A-516A60448C2D}" type="presParOf" srcId="{5CF63475-29FB-4174-8E55-60539A787197}" destId="{46B090FB-C545-4079-8954-1156958CC93A}" srcOrd="1" destOrd="0" presId="urn:microsoft.com/office/officeart/2008/layout/VerticalCurvedList"/>
    <dgm:cxn modelId="{6B0C3841-25EE-4C7B-B08E-BFFC4EA41E4E}" type="presParOf" srcId="{5CF63475-29FB-4174-8E55-60539A787197}" destId="{B3329FBE-443F-40FF-837E-65556D73BD4D}" srcOrd="2" destOrd="0" presId="urn:microsoft.com/office/officeart/2008/layout/VerticalCurvedList"/>
    <dgm:cxn modelId="{C2C2DE52-A36C-4DB1-8F60-42816A6A3B7F}" type="presParOf" srcId="{B3329FBE-443F-40FF-837E-65556D73BD4D}" destId="{206B88B2-18E1-42BC-A0A0-1CC5C7827747}" srcOrd="0" destOrd="0" presId="urn:microsoft.com/office/officeart/2008/layout/VerticalCurvedList"/>
    <dgm:cxn modelId="{266ED93E-CCD8-4DF7-969F-979A31814A59}" type="presParOf" srcId="{5CF63475-29FB-4174-8E55-60539A787197}" destId="{CAEE6F03-1AFC-4272-95DC-928146AA2DC6}" srcOrd="3" destOrd="0" presId="urn:microsoft.com/office/officeart/2008/layout/VerticalCurvedList"/>
    <dgm:cxn modelId="{BAB2A00F-C869-421A-9C0B-83E03B703A3C}" type="presParOf" srcId="{5CF63475-29FB-4174-8E55-60539A787197}" destId="{08C8ACE1-E64A-4FAF-BA5F-88A385DD5BD0}" srcOrd="4" destOrd="0" presId="urn:microsoft.com/office/officeart/2008/layout/VerticalCurvedList"/>
    <dgm:cxn modelId="{AE8A8654-EA0A-421A-986D-BC69C20C8D3B}" type="presParOf" srcId="{08C8ACE1-E64A-4FAF-BA5F-88A385DD5BD0}" destId="{FA22381D-1496-4EDC-BDFA-6F43E9BECAAF}" srcOrd="0" destOrd="0" presId="urn:microsoft.com/office/officeart/2008/layout/VerticalCurvedList"/>
    <dgm:cxn modelId="{0BCFC0C9-D0BC-4F77-A73F-102DA519BCB6}" type="presParOf" srcId="{5CF63475-29FB-4174-8E55-60539A787197}" destId="{B161F4E5-78C1-4351-86B7-96D7C4BC52AC}" srcOrd="5" destOrd="0" presId="urn:microsoft.com/office/officeart/2008/layout/VerticalCurvedList"/>
    <dgm:cxn modelId="{D627F8F2-46DE-419B-AA59-FECF54E947C8}" type="presParOf" srcId="{5CF63475-29FB-4174-8E55-60539A787197}" destId="{1B4367FB-9524-4AFF-A009-C33CC78DC485}" srcOrd="6" destOrd="0" presId="urn:microsoft.com/office/officeart/2008/layout/VerticalCurvedList"/>
    <dgm:cxn modelId="{13AB8432-737C-4330-952B-71FB13315E7B}" type="presParOf" srcId="{1B4367FB-9524-4AFF-A009-C33CC78DC485}" destId="{70CEE3BE-2866-48CE-AB2C-C056FD2576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CCC78-6427-49C3-B715-A41AE8248E35}">
      <dsp:nvSpPr>
        <dsp:cNvPr id="0" name=""/>
        <dsp:cNvSpPr/>
      </dsp:nvSpPr>
      <dsp:spPr>
        <a:xfrm>
          <a:off x="1094329" y="4987"/>
          <a:ext cx="5849356" cy="3509613"/>
        </a:xfrm>
        <a:prstGeom prst="roundRect">
          <a:avLst/>
        </a:prstGeom>
        <a:noFill/>
        <a:ln w="50800" cap="flat" cmpd="sng" algn="ctr">
          <a:solidFill>
            <a:srgbClr val="1F4E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700" b="1" kern="12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Αύξηση της παραγωγής νέας γνώσης</a:t>
          </a:r>
        </a:p>
      </dsp:txBody>
      <dsp:txXfrm>
        <a:off x="1265654" y="176312"/>
        <a:ext cx="5506706" cy="3166963"/>
      </dsp:txXfrm>
    </dsp:sp>
    <dsp:sp modelId="{DE645F2C-4651-419A-9A81-6C0FC76E6072}">
      <dsp:nvSpPr>
        <dsp:cNvPr id="0" name=""/>
        <dsp:cNvSpPr/>
      </dsp:nvSpPr>
      <dsp:spPr>
        <a:xfrm>
          <a:off x="7528622" y="4987"/>
          <a:ext cx="5849356" cy="3509613"/>
        </a:xfrm>
        <a:prstGeom prst="roundRect">
          <a:avLst/>
        </a:prstGeom>
        <a:noFill/>
        <a:ln w="50800" cap="flat" cmpd="sng" algn="ctr">
          <a:solidFill>
            <a:srgbClr val="1F4E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700" b="1" kern="12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Αποτελεσματική αξιοποίηση και διάχυση νέας γνώσης</a:t>
          </a:r>
        </a:p>
      </dsp:txBody>
      <dsp:txXfrm>
        <a:off x="7699947" y="176312"/>
        <a:ext cx="5506706" cy="3166963"/>
      </dsp:txXfrm>
    </dsp:sp>
    <dsp:sp modelId="{F417BCE2-7E21-4AA9-A2CF-B7A8E9AC829D}">
      <dsp:nvSpPr>
        <dsp:cNvPr id="0" name=""/>
        <dsp:cNvSpPr/>
      </dsp:nvSpPr>
      <dsp:spPr>
        <a:xfrm>
          <a:off x="13962914" y="4987"/>
          <a:ext cx="5849356" cy="3509613"/>
        </a:xfrm>
        <a:prstGeom prst="roundRect">
          <a:avLst/>
        </a:prstGeom>
        <a:noFill/>
        <a:ln w="50800" cap="flat" cmpd="sng" algn="ctr">
          <a:solidFill>
            <a:srgbClr val="1F4E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700" b="1" kern="12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Τεχνολογικός εκσυγχρονισμός– </a:t>
          </a:r>
          <a:r>
            <a:rPr lang="en-US" sz="3700" b="1" kern="12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Y</a:t>
          </a:r>
          <a:r>
            <a:rPr lang="el-GR" sz="3700" b="1" kern="1200" dirty="0" err="1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ιοθέτηση</a:t>
          </a:r>
          <a:r>
            <a:rPr lang="el-GR" sz="3700" b="1" kern="12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 καινοτομιών</a:t>
          </a:r>
          <a:endParaRPr lang="el-GR" sz="3700" b="1" kern="1200" dirty="0">
            <a:ln>
              <a:solidFill>
                <a:schemeClr val="accent5">
                  <a:lumMod val="50000"/>
                </a:schemeClr>
              </a:solidFill>
            </a:ln>
            <a:solidFill>
              <a:srgbClr val="1F4E79"/>
            </a:solidFill>
          </a:endParaRPr>
        </a:p>
      </dsp:txBody>
      <dsp:txXfrm>
        <a:off x="14134239" y="176312"/>
        <a:ext cx="5506706" cy="3166963"/>
      </dsp:txXfrm>
    </dsp:sp>
    <dsp:sp modelId="{33877E0C-6FAD-4FF4-BCAD-6C26A6134E68}">
      <dsp:nvSpPr>
        <dsp:cNvPr id="0" name=""/>
        <dsp:cNvSpPr/>
      </dsp:nvSpPr>
      <dsp:spPr>
        <a:xfrm>
          <a:off x="4311476" y="4099537"/>
          <a:ext cx="5849356" cy="3509613"/>
        </a:xfrm>
        <a:prstGeom prst="roundRect">
          <a:avLst/>
        </a:prstGeom>
        <a:noFill/>
        <a:ln w="50800" cap="flat" cmpd="sng" algn="ctr">
          <a:solidFill>
            <a:srgbClr val="1F4E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700" b="1" kern="12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Ανάπτυξη, Δικτύωση &amp;  Διεθνοποίηση των ελληνικών επιχειρήσεων</a:t>
          </a:r>
        </a:p>
      </dsp:txBody>
      <dsp:txXfrm>
        <a:off x="4482801" y="4270862"/>
        <a:ext cx="5506706" cy="3166963"/>
      </dsp:txXfrm>
    </dsp:sp>
    <dsp:sp modelId="{255362E2-11B6-4A6A-92B6-52A3FC5CE10A}">
      <dsp:nvSpPr>
        <dsp:cNvPr id="0" name=""/>
        <dsp:cNvSpPr/>
      </dsp:nvSpPr>
      <dsp:spPr>
        <a:xfrm>
          <a:off x="10745768" y="4099537"/>
          <a:ext cx="5849356" cy="3509613"/>
        </a:xfrm>
        <a:prstGeom prst="roundRect">
          <a:avLst/>
        </a:prstGeom>
        <a:noFill/>
        <a:ln w="50800" cap="flat" cmpd="sng" algn="ctr">
          <a:solidFill>
            <a:srgbClr val="1F4E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700" b="1" kern="12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Αύξηση της εξωστρέφειας - Συμμετοχή σε ερευνητικές, τεχνολογικές και επιχειρηματικές διεθνείς αλυσίδες αξίας</a:t>
          </a:r>
          <a:endParaRPr lang="el-GR" sz="3700" b="1" kern="1200" dirty="0">
            <a:ln>
              <a:solidFill>
                <a:schemeClr val="accent5">
                  <a:lumMod val="50000"/>
                </a:schemeClr>
              </a:solidFill>
            </a:ln>
            <a:solidFill>
              <a:srgbClr val="1F4E79"/>
            </a:solidFill>
          </a:endParaRPr>
        </a:p>
      </dsp:txBody>
      <dsp:txXfrm>
        <a:off x="10917093" y="4270862"/>
        <a:ext cx="5506706" cy="3166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CCC78-6427-49C3-B715-A41AE8248E35}">
      <dsp:nvSpPr>
        <dsp:cNvPr id="0" name=""/>
        <dsp:cNvSpPr/>
      </dsp:nvSpPr>
      <dsp:spPr>
        <a:xfrm>
          <a:off x="5752" y="898574"/>
          <a:ext cx="4563306" cy="2737983"/>
        </a:xfrm>
        <a:prstGeom prst="roundRect">
          <a:avLst/>
        </a:prstGeom>
        <a:noFill/>
        <a:ln w="50800" cap="flat" cmpd="sng" algn="ctr">
          <a:solidFill>
            <a:srgbClr val="1F4E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000" b="1" kern="1200" dirty="0" err="1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Αγροδιατροφική</a:t>
          </a:r>
          <a:r>
            <a:rPr lang="el-GR" sz="4000" kern="12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 </a:t>
          </a:r>
          <a:r>
            <a:rPr lang="el-GR" sz="4000" b="1" kern="12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Αλυσίδα</a:t>
          </a:r>
        </a:p>
      </dsp:txBody>
      <dsp:txXfrm>
        <a:off x="139409" y="1032231"/>
        <a:ext cx="4295992" cy="2470669"/>
      </dsp:txXfrm>
    </dsp:sp>
    <dsp:sp modelId="{DE645F2C-4651-419A-9A81-6C0FC76E6072}">
      <dsp:nvSpPr>
        <dsp:cNvPr id="0" name=""/>
        <dsp:cNvSpPr/>
      </dsp:nvSpPr>
      <dsp:spPr>
        <a:xfrm>
          <a:off x="5025388" y="898574"/>
          <a:ext cx="4563306" cy="2737983"/>
        </a:xfrm>
        <a:prstGeom prst="roundRect">
          <a:avLst/>
        </a:prstGeom>
        <a:noFill/>
        <a:ln w="50800" cap="flat" cmpd="sng" algn="ctr">
          <a:solidFill>
            <a:srgbClr val="1F4E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000" b="1" kern="1200" dirty="0" err="1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Βιοεπιστήμες</a:t>
          </a:r>
          <a:r>
            <a:rPr lang="el-GR" sz="4000" b="1" kern="12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, Υγεία, Φάρμακα</a:t>
          </a:r>
        </a:p>
      </dsp:txBody>
      <dsp:txXfrm>
        <a:off x="5159045" y="1032231"/>
        <a:ext cx="4295992" cy="2470669"/>
      </dsp:txXfrm>
    </dsp:sp>
    <dsp:sp modelId="{F417BCE2-7E21-4AA9-A2CF-B7A8E9AC829D}">
      <dsp:nvSpPr>
        <dsp:cNvPr id="0" name=""/>
        <dsp:cNvSpPr/>
      </dsp:nvSpPr>
      <dsp:spPr>
        <a:xfrm>
          <a:off x="10045025" y="898574"/>
          <a:ext cx="4563306" cy="2737983"/>
        </a:xfrm>
        <a:prstGeom prst="roundRect">
          <a:avLst/>
        </a:prstGeom>
        <a:noFill/>
        <a:ln w="50800" cap="flat" cmpd="sng" algn="ctr">
          <a:solidFill>
            <a:srgbClr val="1F4E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000" b="1" kern="12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Ψηφιακές Τεχνολογίες</a:t>
          </a:r>
          <a:endParaRPr lang="el-GR" sz="4000" b="1" kern="1200" dirty="0">
            <a:ln>
              <a:solidFill>
                <a:schemeClr val="accent5">
                  <a:lumMod val="50000"/>
                </a:schemeClr>
              </a:solidFill>
            </a:ln>
            <a:solidFill>
              <a:srgbClr val="1F4E79"/>
            </a:solidFill>
          </a:endParaRPr>
        </a:p>
      </dsp:txBody>
      <dsp:txXfrm>
        <a:off x="10178682" y="1032231"/>
        <a:ext cx="4295992" cy="2470669"/>
      </dsp:txXfrm>
    </dsp:sp>
    <dsp:sp modelId="{33877E0C-6FAD-4FF4-BCAD-6C26A6134E68}">
      <dsp:nvSpPr>
        <dsp:cNvPr id="0" name=""/>
        <dsp:cNvSpPr/>
      </dsp:nvSpPr>
      <dsp:spPr>
        <a:xfrm>
          <a:off x="15064661" y="898574"/>
          <a:ext cx="4563306" cy="2737983"/>
        </a:xfrm>
        <a:prstGeom prst="roundRect">
          <a:avLst/>
        </a:prstGeom>
        <a:noFill/>
        <a:ln w="50800" cap="flat" cmpd="sng" algn="ctr">
          <a:solidFill>
            <a:srgbClr val="1F4E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000" b="1" kern="12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Αειφόρος Ενέργεια</a:t>
          </a:r>
        </a:p>
      </dsp:txBody>
      <dsp:txXfrm>
        <a:off x="15198318" y="1032231"/>
        <a:ext cx="4295992" cy="2470669"/>
      </dsp:txXfrm>
    </dsp:sp>
    <dsp:sp modelId="{255362E2-11B6-4A6A-92B6-52A3FC5CE10A}">
      <dsp:nvSpPr>
        <dsp:cNvPr id="0" name=""/>
        <dsp:cNvSpPr/>
      </dsp:nvSpPr>
      <dsp:spPr>
        <a:xfrm>
          <a:off x="5752" y="4092888"/>
          <a:ext cx="4563306" cy="2737983"/>
        </a:xfrm>
        <a:prstGeom prst="roundRect">
          <a:avLst/>
        </a:prstGeom>
        <a:noFill/>
        <a:ln w="50800" cap="flat" cmpd="sng" algn="ctr">
          <a:solidFill>
            <a:srgbClr val="1F4E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000" b="1" kern="12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Περιβάλλον,     Κυκλική Οικονομία</a:t>
          </a:r>
          <a:endParaRPr lang="el-GR" sz="4000" b="1" kern="1200" dirty="0">
            <a:ln>
              <a:solidFill>
                <a:schemeClr val="accent5">
                  <a:lumMod val="50000"/>
                </a:schemeClr>
              </a:solidFill>
            </a:ln>
            <a:solidFill>
              <a:srgbClr val="1F4E79"/>
            </a:solidFill>
          </a:endParaRPr>
        </a:p>
      </dsp:txBody>
      <dsp:txXfrm>
        <a:off x="139409" y="4226545"/>
        <a:ext cx="4295992" cy="2470669"/>
      </dsp:txXfrm>
    </dsp:sp>
    <dsp:sp modelId="{BD1B7824-50E7-4471-A4D3-3EA99CBA021D}">
      <dsp:nvSpPr>
        <dsp:cNvPr id="0" name=""/>
        <dsp:cNvSpPr/>
      </dsp:nvSpPr>
      <dsp:spPr>
        <a:xfrm>
          <a:off x="5025388" y="4092888"/>
          <a:ext cx="4563306" cy="2737983"/>
        </a:xfrm>
        <a:prstGeom prst="roundRect">
          <a:avLst/>
        </a:prstGeom>
        <a:noFill/>
        <a:ln w="50800" cap="flat" cmpd="sng" algn="ctr">
          <a:solidFill>
            <a:srgbClr val="1F4E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000" b="1" kern="12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Μεταφορές &amp; Εφοδιαστική Αλυσίδα</a:t>
          </a:r>
          <a:endParaRPr lang="el-GR" sz="4000" b="1" kern="1200" dirty="0">
            <a:ln>
              <a:solidFill>
                <a:schemeClr val="accent5">
                  <a:lumMod val="50000"/>
                </a:schemeClr>
              </a:solidFill>
            </a:ln>
            <a:solidFill>
              <a:srgbClr val="1F4E79"/>
            </a:solidFill>
          </a:endParaRPr>
        </a:p>
      </dsp:txBody>
      <dsp:txXfrm>
        <a:off x="5159045" y="4226545"/>
        <a:ext cx="4295992" cy="2470669"/>
      </dsp:txXfrm>
    </dsp:sp>
    <dsp:sp modelId="{CFBD65B2-B01E-47AE-B5E2-F86811CAF368}">
      <dsp:nvSpPr>
        <dsp:cNvPr id="0" name=""/>
        <dsp:cNvSpPr/>
      </dsp:nvSpPr>
      <dsp:spPr>
        <a:xfrm>
          <a:off x="10045025" y="4092888"/>
          <a:ext cx="4563306" cy="2737983"/>
        </a:xfrm>
        <a:prstGeom prst="roundRect">
          <a:avLst/>
        </a:prstGeom>
        <a:noFill/>
        <a:ln w="50800" cap="flat" cmpd="sng" algn="ctr">
          <a:solidFill>
            <a:srgbClr val="1F4E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000" b="1" kern="12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Υλικά, Κατασκευές &amp; Βιομηχανία</a:t>
          </a:r>
          <a:endParaRPr lang="el-GR" sz="4000" b="1" kern="1200" dirty="0">
            <a:ln>
              <a:solidFill>
                <a:schemeClr val="accent5">
                  <a:lumMod val="50000"/>
                </a:schemeClr>
              </a:solidFill>
            </a:ln>
            <a:solidFill>
              <a:srgbClr val="1F4E79"/>
            </a:solidFill>
          </a:endParaRPr>
        </a:p>
      </dsp:txBody>
      <dsp:txXfrm>
        <a:off x="10178682" y="4226545"/>
        <a:ext cx="4295992" cy="2470669"/>
      </dsp:txXfrm>
    </dsp:sp>
    <dsp:sp modelId="{AEAAC932-102D-4DF5-B48C-4327CF5CB401}">
      <dsp:nvSpPr>
        <dsp:cNvPr id="0" name=""/>
        <dsp:cNvSpPr/>
      </dsp:nvSpPr>
      <dsp:spPr>
        <a:xfrm>
          <a:off x="15064661" y="4092888"/>
          <a:ext cx="4563306" cy="2737983"/>
        </a:xfrm>
        <a:prstGeom prst="roundRect">
          <a:avLst/>
        </a:prstGeom>
        <a:noFill/>
        <a:ln w="50800" cap="flat" cmpd="sng" algn="ctr">
          <a:solidFill>
            <a:srgbClr val="1F4E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000" b="1" kern="12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1F4E79"/>
              </a:solidFill>
            </a:rPr>
            <a:t>Τουρισμός, Πολιτισμός &amp; Δημιουργικές Βιομηχανίες</a:t>
          </a:r>
          <a:endParaRPr lang="el-GR" sz="4000" b="1" kern="1200" dirty="0">
            <a:ln>
              <a:solidFill>
                <a:schemeClr val="accent5">
                  <a:lumMod val="50000"/>
                </a:schemeClr>
              </a:solidFill>
            </a:ln>
            <a:solidFill>
              <a:srgbClr val="1F4E79"/>
            </a:solidFill>
          </a:endParaRPr>
        </a:p>
      </dsp:txBody>
      <dsp:txXfrm>
        <a:off x="15198318" y="4226545"/>
        <a:ext cx="4295992" cy="24706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17A86-4574-480D-923C-3AA81B8B47F0}">
      <dsp:nvSpPr>
        <dsp:cNvPr id="0" name=""/>
        <dsp:cNvSpPr/>
      </dsp:nvSpPr>
      <dsp:spPr>
        <a:xfrm>
          <a:off x="-9705117" y="-1481382"/>
          <a:ext cx="11544056" cy="11544056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rgbClr val="19BED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090FB-C545-4079-8954-1156958CC93A}">
      <dsp:nvSpPr>
        <dsp:cNvPr id="0" name=""/>
        <dsp:cNvSpPr/>
      </dsp:nvSpPr>
      <dsp:spPr>
        <a:xfrm>
          <a:off x="1182972" y="858129"/>
          <a:ext cx="19813688" cy="171625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228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b="1" i="0" u="sng" kern="12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Στρατηγικό επίπεδο</a:t>
          </a:r>
          <a:r>
            <a:rPr lang="en-US" sz="3600" b="1" i="0" u="sng" kern="12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: </a:t>
          </a:r>
          <a:r>
            <a:rPr lang="el-GR" sz="3600" b="1" i="1" kern="12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Συμβούλιο Εθνικής Στρατηγικής Έξυπνης Εξειδίκευσης</a:t>
          </a:r>
          <a:r>
            <a:rPr lang="en-US" sz="3600" kern="12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: </a:t>
          </a:r>
          <a:r>
            <a:rPr lang="el-GR" sz="3600" kern="12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αποτελείται από αρμόδιους Γενικούς Γραμματείς, εκπρόσωπο της Ένωσης Περιφερειών Ελλάδας (ΕΝΠΕ) και τρία πρόσωπα εγνωσμένου κύρους από το χώρο της επιχειρηματικότητας, της έρευνας και των νέων τεχνολογιών </a:t>
          </a:r>
          <a:endParaRPr lang="el-GR" sz="3600" kern="1200" dirty="0">
            <a:solidFill>
              <a:srgbClr val="1F4E79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182972" y="858129"/>
        <a:ext cx="19813688" cy="1716258"/>
      </dsp:txXfrm>
    </dsp:sp>
    <dsp:sp modelId="{206B88B2-18E1-42BC-A0A0-1CC5C7827747}">
      <dsp:nvSpPr>
        <dsp:cNvPr id="0" name=""/>
        <dsp:cNvSpPr/>
      </dsp:nvSpPr>
      <dsp:spPr>
        <a:xfrm>
          <a:off x="331022" y="864307"/>
          <a:ext cx="1703901" cy="1703901"/>
        </a:xfrm>
        <a:prstGeom prst="ellipse">
          <a:avLst/>
        </a:prstGeom>
        <a:solidFill>
          <a:srgbClr val="1F4E79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E6F03-1AFC-4272-95DC-928146AA2DC6}">
      <dsp:nvSpPr>
        <dsp:cNvPr id="0" name=""/>
        <dsp:cNvSpPr/>
      </dsp:nvSpPr>
      <dsp:spPr>
        <a:xfrm>
          <a:off x="1806832" y="3432516"/>
          <a:ext cx="19189828" cy="171625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228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b="1" i="0" u="sng" kern="12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Συντονιστικό επίπεδο</a:t>
          </a:r>
          <a:r>
            <a:rPr lang="en-US" sz="3600" b="1" i="0" u="sng" kern="12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: </a:t>
          </a:r>
          <a:r>
            <a:rPr lang="el-GR" sz="3600" b="1" i="1" kern="12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Μονάδα Προγραμματισμού, Συντονισμού και Παρακολούθησης της Εθνικής Στρατηγικής Έξυπνης Εξειδίκευσης </a:t>
          </a:r>
          <a:r>
            <a:rPr lang="en-US" sz="3600" b="1" i="1" kern="12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(</a:t>
          </a:r>
          <a:r>
            <a:rPr lang="el-GR" sz="3600" b="1" i="1" kern="12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ΜΟΝ-ΕΣΕΕ) </a:t>
          </a:r>
          <a:r>
            <a:rPr lang="el-GR" sz="3600" kern="12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και </a:t>
          </a:r>
          <a:r>
            <a:rPr lang="el-GR" sz="3600" b="1" i="1" kern="12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Μηχανισμός Επιχειρηματικής Ανακάλυψης</a:t>
          </a:r>
          <a:r>
            <a:rPr lang="el-GR" sz="3600" kern="12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 (Πλατφόρμες Καινοτομίας με τη συμμετοχή του </a:t>
          </a:r>
          <a:r>
            <a:rPr lang="en-US" sz="3600" kern="12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Innovation Agency)</a:t>
          </a:r>
          <a:endParaRPr lang="el-GR" sz="3600" kern="1200" dirty="0" smtClean="0">
            <a:solidFill>
              <a:srgbClr val="1F4E79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806832" y="3432516"/>
        <a:ext cx="19189828" cy="1716258"/>
      </dsp:txXfrm>
    </dsp:sp>
    <dsp:sp modelId="{FA22381D-1496-4EDC-BDFA-6F43E9BECAAF}">
      <dsp:nvSpPr>
        <dsp:cNvPr id="0" name=""/>
        <dsp:cNvSpPr/>
      </dsp:nvSpPr>
      <dsp:spPr>
        <a:xfrm>
          <a:off x="954882" y="3438695"/>
          <a:ext cx="1703901" cy="1703901"/>
        </a:xfrm>
        <a:prstGeom prst="ellipse">
          <a:avLst/>
        </a:prstGeom>
        <a:solidFill>
          <a:srgbClr val="1F4E79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1F4E5-78C1-4351-86B7-96D7C4BC52AC}">
      <dsp:nvSpPr>
        <dsp:cNvPr id="0" name=""/>
        <dsp:cNvSpPr/>
      </dsp:nvSpPr>
      <dsp:spPr>
        <a:xfrm>
          <a:off x="1182972" y="6006904"/>
          <a:ext cx="19813688" cy="171625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228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b="1" i="0" u="sng" kern="1200" dirty="0" smtClean="0">
              <a:solidFill>
                <a:srgbClr val="1F4D79"/>
              </a:solidFill>
              <a:latin typeface="Calibri" panose="020F0502020204030204" pitchFamily="34" charset="0"/>
              <a:ea typeface="+mn-ea"/>
              <a:cs typeface="+mn-cs"/>
            </a:rPr>
            <a:t>Επίπεδο υλοποίησης και διαχείρισης δράσεων</a:t>
          </a:r>
          <a:r>
            <a:rPr lang="en-US" sz="3600" b="1" i="0" u="sng" kern="1200" dirty="0" smtClean="0">
              <a:solidFill>
                <a:srgbClr val="1F4D79"/>
              </a:solidFill>
              <a:latin typeface="Calibri" panose="020F0502020204030204" pitchFamily="34" charset="0"/>
              <a:ea typeface="+mn-ea"/>
              <a:cs typeface="+mn-cs"/>
            </a:rPr>
            <a:t>: </a:t>
          </a:r>
          <a:r>
            <a:rPr lang="el-GR" sz="3600" kern="1200" dirty="0" smtClean="0">
              <a:solidFill>
                <a:srgbClr val="1F4D79"/>
              </a:solidFill>
              <a:latin typeface="Calibri" panose="020F0502020204030204" pitchFamily="34" charset="0"/>
              <a:ea typeface="+mn-ea"/>
              <a:cs typeface="+mn-cs"/>
            </a:rPr>
            <a:t>Φορείς διαχείρισης και υλοποίησης των επιμέρους δράσεων και έργων</a:t>
          </a:r>
          <a:endParaRPr lang="el-GR" sz="3600" kern="1200" dirty="0">
            <a:solidFill>
              <a:srgbClr val="1F4D79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182972" y="6006904"/>
        <a:ext cx="19813688" cy="1716258"/>
      </dsp:txXfrm>
    </dsp:sp>
    <dsp:sp modelId="{70CEE3BE-2866-48CE-AB2C-C056FD25766B}">
      <dsp:nvSpPr>
        <dsp:cNvPr id="0" name=""/>
        <dsp:cNvSpPr/>
      </dsp:nvSpPr>
      <dsp:spPr>
        <a:xfrm>
          <a:off x="331022" y="6013082"/>
          <a:ext cx="1703901" cy="1703901"/>
        </a:xfrm>
        <a:prstGeom prst="ellipse">
          <a:avLst/>
        </a:prstGeom>
        <a:solidFill>
          <a:srgbClr val="1F4E79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17A86-4574-480D-923C-3AA81B8B47F0}">
      <dsp:nvSpPr>
        <dsp:cNvPr id="0" name=""/>
        <dsp:cNvSpPr/>
      </dsp:nvSpPr>
      <dsp:spPr>
        <a:xfrm>
          <a:off x="-9705117" y="-1481382"/>
          <a:ext cx="11544056" cy="11544056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rgbClr val="19BED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090FB-C545-4079-8954-1156958CC93A}">
      <dsp:nvSpPr>
        <dsp:cNvPr id="0" name=""/>
        <dsp:cNvSpPr/>
      </dsp:nvSpPr>
      <dsp:spPr>
        <a:xfrm>
          <a:off x="1182972" y="858129"/>
          <a:ext cx="19813688" cy="171625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2280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800" b="1" u="sng" kern="12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Στρατηγικό επίπεδο</a:t>
          </a:r>
          <a:r>
            <a:rPr lang="en-US" sz="3800" b="1" u="sng" kern="12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:</a:t>
          </a:r>
          <a:r>
            <a:rPr lang="en-US" sz="3800" kern="12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l-GR" sz="3800" kern="12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Η αρμόδια περιφερειακή αρχή εγκρίνει την περιφερειακή εξειδίκευση της Στρατηγικής Έξυπνης Εξειδίκευσης, ενημερώνεται για την πορεία υλοποίησής της και δίνει κατευθύνσεις προς το Αρμόδιο Περιφερειακό Όργανο </a:t>
          </a:r>
          <a:endParaRPr lang="el-GR" sz="3800" kern="1200" dirty="0">
            <a:solidFill>
              <a:srgbClr val="1F4E79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182972" y="858129"/>
        <a:ext cx="19813688" cy="1716258"/>
      </dsp:txXfrm>
    </dsp:sp>
    <dsp:sp modelId="{206B88B2-18E1-42BC-A0A0-1CC5C7827747}">
      <dsp:nvSpPr>
        <dsp:cNvPr id="0" name=""/>
        <dsp:cNvSpPr/>
      </dsp:nvSpPr>
      <dsp:spPr>
        <a:xfrm>
          <a:off x="331022" y="864307"/>
          <a:ext cx="1703901" cy="1703901"/>
        </a:xfrm>
        <a:prstGeom prst="ellipse">
          <a:avLst/>
        </a:prstGeom>
        <a:solidFill>
          <a:srgbClr val="1F4E79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E6F03-1AFC-4272-95DC-928146AA2DC6}">
      <dsp:nvSpPr>
        <dsp:cNvPr id="0" name=""/>
        <dsp:cNvSpPr/>
      </dsp:nvSpPr>
      <dsp:spPr>
        <a:xfrm>
          <a:off x="1806832" y="3432516"/>
          <a:ext cx="19189828" cy="171625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2280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800" b="1" u="sng" kern="12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Συντονιστικό επίπεδο</a:t>
          </a:r>
          <a:r>
            <a:rPr lang="en-US" sz="3800" b="1" u="sng" kern="12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: </a:t>
          </a:r>
          <a:r>
            <a:rPr lang="el-GR" sz="3800" b="1" i="1" kern="12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Αρμόδιο Περιφερειακό Όργανο για τη Στρατηγική Έξυπνης Εξειδίκευσης </a:t>
          </a:r>
          <a:r>
            <a:rPr lang="el-GR" sz="3800" kern="12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που η κάθε Περιφέρεια ορίζει ενώ προβλέπεται και η αξιοποίηση του </a:t>
          </a:r>
          <a:r>
            <a:rPr lang="el-GR" sz="3800" b="1" i="1" kern="12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Περιφερειακού Συμβουλίου Έρευνας και Καινοτομίας </a:t>
          </a:r>
          <a:r>
            <a:rPr lang="el-GR" sz="3800" kern="12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(ΠΣΕΚ)</a:t>
          </a:r>
        </a:p>
      </dsp:txBody>
      <dsp:txXfrm>
        <a:off x="1806832" y="3432516"/>
        <a:ext cx="19189828" cy="1716258"/>
      </dsp:txXfrm>
    </dsp:sp>
    <dsp:sp modelId="{FA22381D-1496-4EDC-BDFA-6F43E9BECAAF}">
      <dsp:nvSpPr>
        <dsp:cNvPr id="0" name=""/>
        <dsp:cNvSpPr/>
      </dsp:nvSpPr>
      <dsp:spPr>
        <a:xfrm>
          <a:off x="954882" y="3438695"/>
          <a:ext cx="1703901" cy="1703901"/>
        </a:xfrm>
        <a:prstGeom prst="ellipse">
          <a:avLst/>
        </a:prstGeom>
        <a:solidFill>
          <a:srgbClr val="1F4E79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1F4E5-78C1-4351-86B7-96D7C4BC52AC}">
      <dsp:nvSpPr>
        <dsp:cNvPr id="0" name=""/>
        <dsp:cNvSpPr/>
      </dsp:nvSpPr>
      <dsp:spPr>
        <a:xfrm>
          <a:off x="1182972" y="6006904"/>
          <a:ext cx="19813688" cy="171625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2280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800" b="1" u="sng" kern="12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Επίπεδο υλοποίησης και διαχείρισης δράσεων</a:t>
          </a:r>
          <a:r>
            <a:rPr lang="en-US" sz="3800" b="1" u="sng" kern="12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: </a:t>
          </a:r>
          <a:r>
            <a:rPr lang="el-GR" sz="3800" b="1" i="1" kern="12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Φορείς διαχείρισης και υλοποίησης </a:t>
          </a:r>
          <a:r>
            <a:rPr lang="el-GR" sz="3800" kern="1200" dirty="0" smtClean="0">
              <a:solidFill>
                <a:srgbClr val="1F4E79"/>
              </a:solidFill>
              <a:latin typeface="Calibri" panose="020F0502020204030204" pitchFamily="34" charset="0"/>
              <a:ea typeface="+mn-ea"/>
              <a:cs typeface="+mn-cs"/>
            </a:rPr>
            <a:t>των επιμέρους δράσεων και έργων</a:t>
          </a:r>
          <a:endParaRPr lang="el-GR" sz="3800" b="1" kern="1200" dirty="0">
            <a:solidFill>
              <a:srgbClr val="1F4E79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182972" y="6006904"/>
        <a:ext cx="19813688" cy="1716258"/>
      </dsp:txXfrm>
    </dsp:sp>
    <dsp:sp modelId="{70CEE3BE-2866-48CE-AB2C-C056FD25766B}">
      <dsp:nvSpPr>
        <dsp:cNvPr id="0" name=""/>
        <dsp:cNvSpPr/>
      </dsp:nvSpPr>
      <dsp:spPr>
        <a:xfrm>
          <a:off x="331022" y="6013082"/>
          <a:ext cx="1703901" cy="1703901"/>
        </a:xfrm>
        <a:prstGeom prst="ellipse">
          <a:avLst/>
        </a:prstGeom>
        <a:solidFill>
          <a:srgbClr val="1F4E79"/>
        </a:solidFill>
        <a:ln w="12700" cap="flat" cmpd="sng" algn="ctr">
          <a:solidFill>
            <a:srgbClr val="19BED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1C682-B04F-42F0-A1A5-87D9C83BFB2F}" type="datetimeFigureOut">
              <a:rPr lang="el-GR" smtClean="0"/>
              <a:t>4/5/2023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011AC-C355-4B94-8C4C-6E193CED857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993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5BDC8-5624-B640-A51D-7D100401FBD8}" type="datetimeFigureOut">
              <a:rPr lang="el-GR" smtClean="0"/>
              <a:t>4/5/2023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41425"/>
            <a:ext cx="59182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0455-3940-E94B-B680-5585781AEA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14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752D1B5-BA53-6481-474E-2EE7A6D1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AEA9-71C6-468C-BEB2-7FB1CAECB70F}" type="datetimeFigureOut">
              <a:rPr lang="el-GR" smtClean="0"/>
              <a:t>4/5/2023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B707AFC-FF13-3D18-A576-6BFF1AD4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A11A37-CB44-6D2D-E490-97C6255F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Θέση τίτλου 1">
            <a:extLst>
              <a:ext uri="{FF2B5EF4-FFF2-40B4-BE49-F238E27FC236}">
                <a16:creationId xmlns:a16="http://schemas.microsoft.com/office/drawing/2014/main" id="{7E16175E-F3D0-4B46-2EE5-9C896A10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8" y="177528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13514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538F63-D0B7-F242-B11E-217E108F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87393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819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4F22B7-AABD-BD40-B43B-EEBB5BFC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  <a:prstGeom prst="rect">
            <a:avLst/>
          </a:prstGeo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C8B233-910C-2646-8277-96769BD5B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4961" y="1974851"/>
            <a:ext cx="12271266" cy="9747250"/>
          </a:xfrm>
          <a:prstGeom prst="rect">
            <a:avLst/>
          </a:prstGeom>
        </p:spPr>
        <p:txBody>
          <a:bodyPr/>
          <a:lstStyle>
            <a:lvl1pPr>
              <a:defRPr sz="6362"/>
            </a:lvl1pPr>
            <a:lvl2pPr>
              <a:defRPr sz="5567"/>
            </a:lvl2pPr>
            <a:lvl3pPr>
              <a:defRPr sz="4772"/>
            </a:lvl3pPr>
            <a:lvl4pPr>
              <a:defRPr sz="3976"/>
            </a:lvl4pPr>
            <a:lvl5pPr>
              <a:defRPr sz="3976"/>
            </a:lvl5pPr>
            <a:lvl6pPr>
              <a:defRPr sz="3976"/>
            </a:lvl6pPr>
            <a:lvl7pPr>
              <a:defRPr sz="3976"/>
            </a:lvl7pPr>
            <a:lvl8pPr>
              <a:defRPr sz="3976"/>
            </a:lvl8pPr>
            <a:lvl9pPr>
              <a:defRPr sz="3976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DF32913-5D8F-C44E-A202-534B792B7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10046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AC7F9E-7A02-504C-B2E7-61A1BCAF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  <a:prstGeom prst="rect">
            <a:avLst/>
          </a:prstGeo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CDD2421-F46C-FA45-B1C4-EAD6356D3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04961" y="1974851"/>
            <a:ext cx="12271266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362"/>
            </a:lvl1pPr>
            <a:lvl2pPr marL="909005" indent="0">
              <a:buNone/>
              <a:defRPr sz="5567"/>
            </a:lvl2pPr>
            <a:lvl3pPr marL="1818010" indent="0">
              <a:buNone/>
              <a:defRPr sz="4772"/>
            </a:lvl3pPr>
            <a:lvl4pPr marL="2727015" indent="0">
              <a:buNone/>
              <a:defRPr sz="3976"/>
            </a:lvl4pPr>
            <a:lvl5pPr marL="3636020" indent="0">
              <a:buNone/>
              <a:defRPr sz="3976"/>
            </a:lvl5pPr>
            <a:lvl6pPr marL="4545025" indent="0">
              <a:buNone/>
              <a:defRPr sz="3976"/>
            </a:lvl6pPr>
            <a:lvl7pPr marL="5454030" indent="0">
              <a:buNone/>
              <a:defRPr sz="3976"/>
            </a:lvl7pPr>
            <a:lvl8pPr marL="6363035" indent="0">
              <a:buNone/>
              <a:defRPr sz="3976"/>
            </a:lvl8pPr>
            <a:lvl9pPr marL="7272040" indent="0">
              <a:buNone/>
              <a:defRPr sz="3976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52F8B60-2ACD-3748-A864-81E74B6B1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465224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D9B0FE-285C-9746-8B26-D1DC40570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4636B7C-90F9-B342-9F16-FECFE820B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461549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79AD7DA-E083-B342-81C9-AA3FCC7F2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346420" y="730250"/>
            <a:ext cx="522665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9DAF0CC-4FF9-0440-8739-1E98345FA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66468" y="730250"/>
            <a:ext cx="15376957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2150190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4/5/2023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2570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843" y="3419477"/>
            <a:ext cx="20906602" cy="5705474"/>
          </a:xfrm>
        </p:spPr>
        <p:txBody>
          <a:bodyPr anchor="b"/>
          <a:lstStyle>
            <a:lvl1pPr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3843" y="9178927"/>
            <a:ext cx="20906602" cy="3000374"/>
          </a:xfrm>
        </p:spPr>
        <p:txBody>
          <a:bodyPr/>
          <a:lstStyle>
            <a:lvl1pPr marL="0" indent="0">
              <a:buNone/>
              <a:defRPr sz="4772">
                <a:solidFill>
                  <a:schemeClr val="tx1">
                    <a:tint val="75000"/>
                  </a:schemeClr>
                </a:solidFill>
              </a:defRPr>
            </a:lvl1pPr>
            <a:lvl2pPr marL="909005" indent="0">
              <a:buNone/>
              <a:defRPr sz="3976">
                <a:solidFill>
                  <a:schemeClr val="tx1">
                    <a:tint val="75000"/>
                  </a:schemeClr>
                </a:solidFill>
              </a:defRPr>
            </a:lvl2pPr>
            <a:lvl3pPr marL="181801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3pPr>
            <a:lvl4pPr marL="272701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4pPr>
            <a:lvl5pPr marL="363602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5pPr>
            <a:lvl6pPr marL="454502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6pPr>
            <a:lvl7pPr marL="545403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7pPr>
            <a:lvl8pPr marL="636303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8pPr>
            <a:lvl9pPr marL="727204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4/5/2023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1991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6468" y="3651250"/>
            <a:ext cx="10301804" cy="87026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1266" y="3651250"/>
            <a:ext cx="10301804" cy="87026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4/5/2023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6544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625" y="730251"/>
            <a:ext cx="20906602" cy="2651126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9626" y="3362326"/>
            <a:ext cx="10254460" cy="1647824"/>
          </a:xfr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9626" y="5010150"/>
            <a:ext cx="10254460" cy="73691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1266" y="3362326"/>
            <a:ext cx="10304961" cy="1647824"/>
          </a:xfr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1266" y="5010150"/>
            <a:ext cx="10304961" cy="73691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4/5/2023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0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746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4/5/2023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253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4/5/2023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9652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4961" y="1974851"/>
            <a:ext cx="12271266" cy="9747250"/>
          </a:xfrm>
        </p:spPr>
        <p:txBody>
          <a:bodyPr/>
          <a:lstStyle>
            <a:lvl1pPr>
              <a:defRPr sz="6362"/>
            </a:lvl1pPr>
            <a:lvl2pPr>
              <a:defRPr sz="5567"/>
            </a:lvl2pPr>
            <a:lvl3pPr>
              <a:defRPr sz="4772"/>
            </a:lvl3pPr>
            <a:lvl4pPr>
              <a:defRPr sz="3976"/>
            </a:lvl4pPr>
            <a:lvl5pPr>
              <a:defRPr sz="3976"/>
            </a:lvl5pPr>
            <a:lvl6pPr>
              <a:defRPr sz="3976"/>
            </a:lvl6pPr>
            <a:lvl7pPr>
              <a:defRPr sz="3976"/>
            </a:lvl7pPr>
            <a:lvl8pPr>
              <a:defRPr sz="3976"/>
            </a:lvl8pPr>
            <a:lvl9pPr>
              <a:defRPr sz="3976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4/5/2023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9093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04961" y="1974851"/>
            <a:ext cx="12271266" cy="9747250"/>
          </a:xfrm>
        </p:spPr>
        <p:txBody>
          <a:bodyPr anchor="t"/>
          <a:lstStyle>
            <a:lvl1pPr marL="0" indent="0">
              <a:buNone/>
              <a:defRPr sz="6362"/>
            </a:lvl1pPr>
            <a:lvl2pPr marL="909005" indent="0">
              <a:buNone/>
              <a:defRPr sz="5567"/>
            </a:lvl2pPr>
            <a:lvl3pPr marL="1818010" indent="0">
              <a:buNone/>
              <a:defRPr sz="4772"/>
            </a:lvl3pPr>
            <a:lvl4pPr marL="2727015" indent="0">
              <a:buNone/>
              <a:defRPr sz="3976"/>
            </a:lvl4pPr>
            <a:lvl5pPr marL="3636020" indent="0">
              <a:buNone/>
              <a:defRPr sz="3976"/>
            </a:lvl5pPr>
            <a:lvl6pPr marL="4545025" indent="0">
              <a:buNone/>
              <a:defRPr sz="3976"/>
            </a:lvl6pPr>
            <a:lvl7pPr marL="5454030" indent="0">
              <a:buNone/>
              <a:defRPr sz="3976"/>
            </a:lvl7pPr>
            <a:lvl8pPr marL="6363035" indent="0">
              <a:buNone/>
              <a:defRPr sz="3976"/>
            </a:lvl8pPr>
            <a:lvl9pPr marL="7272040" indent="0">
              <a:buNone/>
              <a:defRPr sz="3976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4/5/2023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9061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4/5/2023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9908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46420" y="730250"/>
            <a:ext cx="5226650" cy="11623676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6468" y="730250"/>
            <a:ext cx="15376957" cy="11623676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4/5/2023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948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Προσαρμοσμένη διάταξη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C51F3F-A005-3BA9-10E2-3A482100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B6E654C-8964-0AF7-34FF-BD50C2CF2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4/5/2023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DA513F4-377C-8213-406E-E05FDA99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66D9FAF-D353-4D75-6242-880A95AC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38F1B451-D1F7-FA4D-007E-083E8C9E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468" y="3651251"/>
            <a:ext cx="20906602" cy="870267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177272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o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4/5/2023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17E4E07-77B0-594A-A681-C9E24D749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54"/>
            <a:ext cx="24239538" cy="13658745"/>
          </a:xfrm>
          <a:prstGeom prst="rect">
            <a:avLst/>
          </a:prstGeom>
        </p:spPr>
      </p:pic>
      <p:pic>
        <p:nvPicPr>
          <p:cNvPr id="15" name="Εικόνα 1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2D203E0-A124-2F45-BA75-1400B82F4B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66" y="1146630"/>
            <a:ext cx="5956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4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4/5/2023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17E4E07-77B0-594A-A681-C9E24D749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30"/>
            <a:ext cx="24239538" cy="13675370"/>
          </a:xfrm>
          <a:prstGeom prst="rect">
            <a:avLst/>
          </a:prstGeom>
        </p:spPr>
      </p:pic>
      <p:pic>
        <p:nvPicPr>
          <p:cNvPr id="15" name="Εικόνα 1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2D203E0-A124-2F45-BA75-1400B82F4B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19" y="3599089"/>
            <a:ext cx="5956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FD8487-9D61-484B-BB8C-E42E61A4C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  <a:prstGeom prst="rect">
            <a:avLst/>
          </a:prstGeo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E864BF2-6C89-2246-AFF5-EF3976E4F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91541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CB91A0-D815-7746-ACA8-0558A82C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8BDAA8-7888-ED4B-B89C-9CBA272AA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50255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2CA66A-1971-3745-A403-92564599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843" y="3419477"/>
            <a:ext cx="20906602" cy="5705474"/>
          </a:xfrm>
          <a:prstGeom prst="rect">
            <a:avLst/>
          </a:prstGeom>
        </p:spPr>
        <p:txBody>
          <a:bodyPr anchor="b"/>
          <a:lstStyle>
            <a:lvl1pPr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1AED08D-2086-DB4B-A44B-CEEB3287E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3843" y="9178927"/>
            <a:ext cx="20906602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72">
                <a:solidFill>
                  <a:schemeClr val="tx1">
                    <a:tint val="75000"/>
                  </a:schemeClr>
                </a:solidFill>
              </a:defRPr>
            </a:lvl1pPr>
            <a:lvl2pPr marL="909005" indent="0">
              <a:buNone/>
              <a:defRPr sz="3976">
                <a:solidFill>
                  <a:schemeClr val="tx1">
                    <a:tint val="75000"/>
                  </a:schemeClr>
                </a:solidFill>
              </a:defRPr>
            </a:lvl2pPr>
            <a:lvl3pPr marL="181801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3pPr>
            <a:lvl4pPr marL="272701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4pPr>
            <a:lvl5pPr marL="363602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5pPr>
            <a:lvl6pPr marL="454502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6pPr>
            <a:lvl7pPr marL="545403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7pPr>
            <a:lvl8pPr marL="636303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8pPr>
            <a:lvl9pPr marL="727204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18078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33454B-536C-8547-B386-167DF34C5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D16F91-E89B-AF44-A663-D25081424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6468" y="3651250"/>
            <a:ext cx="10301804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C2A62E8-7553-2A4C-B342-EFA0CF161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71266" y="3651250"/>
            <a:ext cx="10301804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325686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E3C192-E8D6-C541-99B1-5FC986B7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5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922D709-00C7-6849-82F6-B71C2F281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9626" y="3362326"/>
            <a:ext cx="10254460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7DFD192-A261-B246-8F4F-44230F988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9626" y="5010150"/>
            <a:ext cx="1025446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3B8C0F-27A1-9641-9516-D33AEA8CE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271266" y="3362326"/>
            <a:ext cx="10304961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80BAD56-F9FA-1C47-B89A-73E69F5C3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1266" y="5010150"/>
            <a:ext cx="10304961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202283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2EFEEE7-16A3-129E-A980-495951F3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8" y="177528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B554EC-C5F1-0DD1-BF83-B5ECC0159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6468" y="12712703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8AEA9-71C6-468C-BEB2-7FB1CAECB70F}" type="datetimeFigureOut">
              <a:rPr lang="el-GR" smtClean="0"/>
              <a:t>4/5/2023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0269398-EA6B-43F4-1772-65E972F5A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9347" y="12712703"/>
            <a:ext cx="818084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DBA4EF-1999-F613-70F6-2AD4EF7FF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119174" y="12712703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99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1817964" rtl="0" eaLnBrk="1" latinLnBrk="0" hangingPunct="1">
        <a:lnSpc>
          <a:spcPct val="90000"/>
        </a:lnSpc>
        <a:spcBef>
          <a:spcPct val="0"/>
        </a:spcBef>
        <a:buNone/>
        <a:defRPr sz="7158" kern="1200">
          <a:solidFill>
            <a:srgbClr val="19BEDE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454491" indent="-454491" algn="l" defTabSz="1817964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474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455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438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421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402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386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367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350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898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7964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6948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592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4912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389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2876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185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5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1817964" rtl="0" eaLnBrk="1" latinLnBrk="0" hangingPunct="1">
        <a:lnSpc>
          <a:spcPct val="90000"/>
        </a:lnSpc>
        <a:spcBef>
          <a:spcPct val="0"/>
        </a:spcBef>
        <a:buNone/>
        <a:defRPr sz="87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491" indent="-454491" algn="l" defTabSz="1817964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474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455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438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421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402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386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367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350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898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7964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6948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592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4912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389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2876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185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66468" y="12712701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2B16-8557-4743-8EE6-3DDFEC79069C}" type="datetimeFigureOut">
              <a:rPr lang="el-GR" smtClean="0"/>
              <a:t>4/5/2023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29347" y="12712701"/>
            <a:ext cx="818084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9174" y="12712701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6E9A-F6BC-4101-9D32-73E53CB7934B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8BCA747-5152-A44B-9CEA-DF5112260DA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" y="0"/>
            <a:ext cx="24234490" cy="137160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5CF02F1-D563-934F-9869-0A4A0DEF96C2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817970" y="12481771"/>
            <a:ext cx="4855042" cy="96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2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2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</p:sldLayoutIdLst>
  <p:txStyles>
    <p:titleStyle>
      <a:lvl1pPr algn="l" defTabSz="1818010" rtl="0" eaLnBrk="1" latinLnBrk="0" hangingPunct="1">
        <a:lnSpc>
          <a:spcPct val="90000"/>
        </a:lnSpc>
        <a:spcBef>
          <a:spcPct val="0"/>
        </a:spcBef>
        <a:buNone/>
        <a:defRPr sz="87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503" indent="-454503" algn="l" defTabSz="1818010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50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51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51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52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52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53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53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54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900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801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701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602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502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403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303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204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090B62-B25B-3B4C-B120-D2B2A6AAC54D}"/>
              </a:ext>
            </a:extLst>
          </p:cNvPr>
          <p:cNvSpPr txBox="1"/>
          <p:nvPr/>
        </p:nvSpPr>
        <p:spPr>
          <a:xfrm>
            <a:off x="1432250" y="2695494"/>
            <a:ext cx="178909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5400" b="1" spc="200" dirty="0" smtClean="0">
                <a:solidFill>
                  <a:srgbClr val="19BEDE"/>
                </a:solidFill>
              </a:rPr>
              <a:t>ΕΘΝΙΚΗ ΣΤΡΑΤΗΓΙΚΗ ΕΞΥΠΝΗΣ ΕΞΕΙΔΙΚΕΥΣΗΣ </a:t>
            </a:r>
            <a:r>
              <a:rPr lang="el-GR" sz="5400" b="1" spc="200" dirty="0">
                <a:solidFill>
                  <a:srgbClr val="19BEDE"/>
                </a:solidFill>
              </a:rPr>
              <a:t>2021-2027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01EF7-8057-0041-A078-59ED4C26B184}"/>
              </a:ext>
            </a:extLst>
          </p:cNvPr>
          <p:cNvSpPr txBox="1"/>
          <p:nvPr/>
        </p:nvSpPr>
        <p:spPr>
          <a:xfrm>
            <a:off x="1432250" y="3618824"/>
            <a:ext cx="178909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5400" b="1" dirty="0" smtClean="0">
                <a:solidFill>
                  <a:srgbClr val="19BEDE"/>
                </a:solidFill>
              </a:rPr>
              <a:t>Από τον Σχεδιασμό στην Υλοποίηση</a:t>
            </a:r>
            <a:endParaRPr lang="el-GR" sz="5400" b="1" dirty="0">
              <a:solidFill>
                <a:srgbClr val="19BED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5BFCF-8BC1-254C-8BE2-AD13975F9B0E}"/>
              </a:ext>
            </a:extLst>
          </p:cNvPr>
          <p:cNvSpPr txBox="1"/>
          <p:nvPr/>
        </p:nvSpPr>
        <p:spPr>
          <a:xfrm>
            <a:off x="1432250" y="6817838"/>
            <a:ext cx="16821244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b="1" spc="200" dirty="0" smtClean="0">
                <a:solidFill>
                  <a:srgbClr val="19BEDE"/>
                </a:solidFill>
              </a:rPr>
              <a:t>Γενική Γραμματεία Δημοσίων Επενδύσεων και ΕΣΠΑ</a:t>
            </a:r>
            <a:endParaRPr lang="el-GR" sz="3600" b="1" spc="200" dirty="0">
              <a:solidFill>
                <a:srgbClr val="19BEDE"/>
              </a:solidFill>
            </a:endParaRPr>
          </a:p>
          <a:p>
            <a:endParaRPr lang="el-GR" sz="1050" b="1" i="1" dirty="0" smtClean="0">
              <a:solidFill>
                <a:srgbClr val="19BEDE"/>
              </a:solidFill>
            </a:endParaRPr>
          </a:p>
          <a:p>
            <a:r>
              <a:rPr lang="el-GR" sz="2800" b="1" i="1" dirty="0" smtClean="0">
                <a:solidFill>
                  <a:srgbClr val="19BEDE"/>
                </a:solidFill>
              </a:rPr>
              <a:t>Μονάδα Προγραμματισμού, Συντονισμού και Παρακολούθησης της                                                                     Εθνικής Στρατηγικής Έξυπνης Εξειδίκευσης (ΜΟΝ-ΕΣΕΕ)</a:t>
            </a:r>
            <a:endParaRPr lang="el-GR" sz="2800" b="1" i="1" dirty="0">
              <a:solidFill>
                <a:srgbClr val="19B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Εθνική Στρατηγική </a:t>
            </a:r>
            <a:r>
              <a:rPr lang="el-GR" sz="6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Έξυπνης </a:t>
            </a:r>
            <a:r>
              <a:rPr lang="el-GR" sz="6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Εξειδίκευσης</a:t>
            </a:r>
            <a:r>
              <a:rPr lang="en-US" sz="6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r>
              <a:rPr lang="el-GR" sz="6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6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Στρατηγικοί Στόχοι</a:t>
            </a:r>
            <a:endParaRPr lang="el-GR" sz="6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sz="6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dirty="0"/>
          </a:p>
        </p:txBody>
      </p:sp>
      <p:graphicFrame>
        <p:nvGraphicFramePr>
          <p:cNvPr id="5" name="Θέση περιεχομένου 1"/>
          <p:cNvGraphicFramePr>
            <a:graphicFrameLocks/>
          </p:cNvGraphicFramePr>
          <p:nvPr>
            <p:extLst/>
          </p:nvPr>
        </p:nvGraphicFramePr>
        <p:xfrm>
          <a:off x="1666468" y="3868615"/>
          <a:ext cx="20906601" cy="761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80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7423" b="1" dirty="0">
                <a:latin typeface="Calibri" panose="020F0502020204030204" pitchFamily="34" charset="0"/>
              </a:rPr>
              <a:t>Πεδία (τομείς) παρέμβασης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z="5302" dirty="0"/>
              <a:t>Ανθρώπινο Δυναμικό (Έρευνα &amp; Παραγωγή)</a:t>
            </a:r>
          </a:p>
          <a:p>
            <a:pPr lvl="0"/>
            <a:r>
              <a:rPr lang="el-GR" sz="5302" dirty="0"/>
              <a:t>Υποδομές Έρευνας και Καινοτομίας </a:t>
            </a:r>
          </a:p>
          <a:p>
            <a:pPr lvl="0"/>
            <a:r>
              <a:rPr lang="el-GR" sz="5302" dirty="0"/>
              <a:t>Μηχανισμοί, Υπηρεσίες &amp; Δομές Υποστήριξης της Καινοτομίας</a:t>
            </a:r>
          </a:p>
          <a:p>
            <a:pPr lvl="0"/>
            <a:r>
              <a:rPr lang="el-GR" sz="5302" dirty="0"/>
              <a:t>Σύνδεση Έρευνας και Παραγωγής</a:t>
            </a:r>
          </a:p>
          <a:p>
            <a:pPr lvl="0"/>
            <a:r>
              <a:rPr lang="el-GR" sz="5302" dirty="0"/>
              <a:t>Ψηφιακός Μετασχηματισμός</a:t>
            </a:r>
          </a:p>
          <a:p>
            <a:pPr lvl="0"/>
            <a:r>
              <a:rPr lang="el-GR" sz="5302" dirty="0"/>
              <a:t>Κανονιστικό Πλαίσιο (Νομοθεσία, Διοίκηση, Φορολογία)</a:t>
            </a:r>
          </a:p>
          <a:p>
            <a:pPr lvl="0"/>
            <a:r>
              <a:rPr lang="el-GR" sz="5302" dirty="0"/>
              <a:t>Προώθηση καινοτομίας από τον Δημόσιο Τομέα</a:t>
            </a:r>
          </a:p>
          <a:p>
            <a:pPr lvl="0"/>
            <a:r>
              <a:rPr lang="el-GR" sz="5302" dirty="0"/>
              <a:t>Προβολή – Δημοσιότητα</a:t>
            </a:r>
            <a:r>
              <a:rPr lang="en-US" sz="5302" dirty="0"/>
              <a:t>.</a:t>
            </a:r>
            <a:endParaRPr lang="el-GR" sz="5302" dirty="0"/>
          </a:p>
          <a:p>
            <a:pPr marL="0" indent="0">
              <a:buNone/>
            </a:pPr>
            <a:endParaRPr lang="el-GR" sz="5302" dirty="0"/>
          </a:p>
          <a:p>
            <a:pPr marL="0" indent="0">
              <a:buNone/>
            </a:pPr>
            <a:endParaRPr lang="el-GR" sz="5302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6362" dirty="0">
              <a:latin typeface="Calibri" panose="020F0502020204030204" pitchFamily="34" charset="0"/>
            </a:endParaRPr>
          </a:p>
          <a:p>
            <a:pPr marL="1211991" lvl="1" indent="0">
              <a:buNone/>
            </a:pPr>
            <a:endParaRPr lang="el-GR" sz="424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6362" dirty="0"/>
          </a:p>
          <a:p>
            <a:endParaRPr lang="en-US" sz="5302" dirty="0"/>
          </a:p>
          <a:p>
            <a:endParaRPr lang="el-GR" sz="5302" dirty="0"/>
          </a:p>
          <a:p>
            <a:endParaRPr lang="el-GR" sz="5302" dirty="0"/>
          </a:p>
        </p:txBody>
      </p:sp>
    </p:spTree>
    <p:extLst>
      <p:ext uri="{BB962C8B-B14F-4D97-AF65-F5344CB8AC3E}">
        <p14:creationId xmlns:p14="http://schemas.microsoft.com/office/powerpoint/2010/main" val="97963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Εθνική Στρατηγική </a:t>
            </a:r>
            <a:r>
              <a:rPr lang="el-GR" sz="57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Έξυπνης </a:t>
            </a:r>
            <a:r>
              <a:rPr lang="el-GR" sz="5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Εξειδίκευσης</a:t>
            </a:r>
            <a:r>
              <a:rPr lang="en-US" sz="5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r>
              <a:rPr lang="el-GR" sz="5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57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(8) Τομείς Προτεραιότητας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sz="6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dirty="0"/>
          </a:p>
        </p:txBody>
      </p:sp>
      <p:graphicFrame>
        <p:nvGraphicFramePr>
          <p:cNvPr id="4" name="Θέση περιεχομένου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220651"/>
              </p:ext>
            </p:extLst>
          </p:nvPr>
        </p:nvGraphicFramePr>
        <p:xfrm>
          <a:off x="1811548" y="3381377"/>
          <a:ext cx="19633720" cy="7729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54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8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Δομή Διακυβέρνησης</a:t>
            </a:r>
            <a:r>
              <a:rPr lang="en-US" sz="8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r>
              <a:rPr lang="el-GR" sz="8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8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Εθνικό Επίπεδο</a:t>
            </a:r>
            <a:endParaRPr lang="el-GR" dirty="0">
              <a:solidFill>
                <a:srgbClr val="92D050"/>
              </a:solidFill>
            </a:endParaRP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6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endParaRPr lang="el-GR" sz="6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dirty="0"/>
          </a:p>
        </p:txBody>
      </p:sp>
      <p:graphicFrame>
        <p:nvGraphicFramePr>
          <p:cNvPr id="4" name="Θέση περιεχομένου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858660"/>
              </p:ext>
            </p:extLst>
          </p:nvPr>
        </p:nvGraphicFramePr>
        <p:xfrm>
          <a:off x="1666468" y="3217985"/>
          <a:ext cx="21123194" cy="8581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63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8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Δομή Διακυβέρνησης</a:t>
            </a:r>
            <a:r>
              <a:rPr lang="en-US" sz="8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r>
              <a:rPr lang="el-GR" sz="8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85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Περιφερειακό </a:t>
            </a:r>
            <a:r>
              <a:rPr lang="el-GR" sz="85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Επίπεδο</a:t>
            </a:r>
            <a:endParaRPr lang="el-GR" sz="8500" dirty="0">
              <a:solidFill>
                <a:srgbClr val="92D050"/>
              </a:solidFill>
            </a:endParaRP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6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endParaRPr lang="el-GR" sz="6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dirty="0"/>
          </a:p>
        </p:txBody>
      </p:sp>
      <p:graphicFrame>
        <p:nvGraphicFramePr>
          <p:cNvPr id="4" name="Θέση περιεχομένου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54936"/>
              </p:ext>
            </p:extLst>
          </p:nvPr>
        </p:nvGraphicFramePr>
        <p:xfrm>
          <a:off x="1666468" y="3217985"/>
          <a:ext cx="21123194" cy="8581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13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8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Διαδικασία Επιχειρηματικής Ανακάλυψης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896938" indent="-896938">
              <a:buFont typeface="Wingdings" panose="05000000000000000000" pitchFamily="2" charset="2"/>
              <a:buChar char="Ø"/>
            </a:pPr>
            <a:r>
              <a:rPr lang="el-GR" sz="5800" dirty="0">
                <a:solidFill>
                  <a:srgbClr val="1F4E79"/>
                </a:solidFill>
              </a:rPr>
              <a:t>Διαδικασία Επιχειρηματικής Ανακάλυψης (ΔΕΑ)</a:t>
            </a:r>
            <a:r>
              <a:rPr lang="en-US" sz="5800" dirty="0">
                <a:solidFill>
                  <a:srgbClr val="1F4E79"/>
                </a:solidFill>
              </a:rPr>
              <a:t>: </a:t>
            </a:r>
            <a:r>
              <a:rPr lang="el-GR" sz="5800" dirty="0">
                <a:solidFill>
                  <a:srgbClr val="1F4E79"/>
                </a:solidFill>
              </a:rPr>
              <a:t>Αλληλεπιδραστική και συμμετοχική διαδικασία που εφαρμόζεται για την (</a:t>
            </a:r>
            <a:r>
              <a:rPr lang="el-GR" sz="5800" b="1" dirty="0">
                <a:solidFill>
                  <a:srgbClr val="1F4E79"/>
                </a:solidFill>
              </a:rPr>
              <a:t>περαιτέρω) εξειδίκευση των προτεραιοτήτων της Στρατηγικής Έξυπνης Εξειδίκευσης</a:t>
            </a:r>
          </a:p>
          <a:p>
            <a:pPr marL="896938" indent="-896938">
              <a:buFont typeface="Wingdings" panose="05000000000000000000" pitchFamily="2" charset="2"/>
              <a:buChar char="Ø"/>
            </a:pPr>
            <a:r>
              <a:rPr lang="el-GR" sz="5800" dirty="0">
                <a:solidFill>
                  <a:srgbClr val="1F4E79"/>
                </a:solidFill>
              </a:rPr>
              <a:t>Συμμετέχουν </a:t>
            </a:r>
            <a:r>
              <a:rPr lang="el-GR" sz="5800" b="1" dirty="0">
                <a:solidFill>
                  <a:srgbClr val="1F4E79"/>
                </a:solidFill>
              </a:rPr>
              <a:t>εκπρόσωποι της 4πλης έλικας</a:t>
            </a:r>
            <a:r>
              <a:rPr lang="en-US" sz="5800" b="1" dirty="0">
                <a:solidFill>
                  <a:srgbClr val="1F4E79"/>
                </a:solidFill>
              </a:rPr>
              <a:t>: </a:t>
            </a:r>
            <a:r>
              <a:rPr lang="el-GR" sz="5800" dirty="0">
                <a:solidFill>
                  <a:srgbClr val="1F4E79"/>
                </a:solidFill>
              </a:rPr>
              <a:t>επιχειρήσεις, φορείς παροχής γνώσης (πανεπιστήμια και ερευνητικά κέντρα), αρμόδιοι φορείς του ευρύτερου δημόσιου τομέα, εκπρόσωποι της κοινωνίας των πολιτών </a:t>
            </a:r>
          </a:p>
          <a:p>
            <a:pPr marL="896938" indent="-896938">
              <a:buFont typeface="Wingdings" panose="05000000000000000000" pitchFamily="2" charset="2"/>
              <a:buChar char="Ø"/>
            </a:pPr>
            <a:r>
              <a:rPr lang="el-GR" sz="5800" dirty="0">
                <a:solidFill>
                  <a:srgbClr val="1F4E79"/>
                </a:solidFill>
              </a:rPr>
              <a:t>Σε </a:t>
            </a:r>
            <a:r>
              <a:rPr lang="el-GR" sz="5800" b="1" dirty="0">
                <a:solidFill>
                  <a:srgbClr val="1F4E79"/>
                </a:solidFill>
              </a:rPr>
              <a:t>εθνικό επίπεδο</a:t>
            </a:r>
            <a:r>
              <a:rPr lang="el-GR" sz="5800" dirty="0">
                <a:solidFill>
                  <a:srgbClr val="1F4E79"/>
                </a:solidFill>
              </a:rPr>
              <a:t>, το όργανο για τη διενέργεια της Διαδικασίας Επιχειρηματικής Ανακάλυψης είναι οι Πλατφόρμες Καινοτομίας της ΓΓΕΚ, στις οποίες θα συμμετέχει</a:t>
            </a:r>
            <a:r>
              <a:rPr lang="en-US" sz="5800" dirty="0">
                <a:solidFill>
                  <a:srgbClr val="1F4E79"/>
                </a:solidFill>
              </a:rPr>
              <a:t> </a:t>
            </a:r>
            <a:r>
              <a:rPr lang="el-GR" sz="5800" dirty="0">
                <a:solidFill>
                  <a:srgbClr val="1F4E79"/>
                </a:solidFill>
              </a:rPr>
              <a:t>και το </a:t>
            </a:r>
            <a:r>
              <a:rPr lang="en-US" sz="5800" dirty="0">
                <a:solidFill>
                  <a:srgbClr val="1F4E79"/>
                </a:solidFill>
              </a:rPr>
              <a:t>Innovation Agency</a:t>
            </a:r>
            <a:endParaRPr lang="el-GR" sz="5800" dirty="0">
              <a:solidFill>
                <a:srgbClr val="1F4E79"/>
              </a:solidFill>
            </a:endParaRPr>
          </a:p>
          <a:p>
            <a:pPr marL="896938" indent="-896938">
              <a:buFont typeface="Wingdings" panose="05000000000000000000" pitchFamily="2" charset="2"/>
              <a:buChar char="Ø"/>
            </a:pPr>
            <a:r>
              <a:rPr lang="el-GR" sz="5800" dirty="0">
                <a:solidFill>
                  <a:srgbClr val="1F4E79"/>
                </a:solidFill>
              </a:rPr>
              <a:t>Σε </a:t>
            </a:r>
            <a:r>
              <a:rPr lang="el-GR" sz="5800" b="1" dirty="0">
                <a:solidFill>
                  <a:srgbClr val="1F4E79"/>
                </a:solidFill>
              </a:rPr>
              <a:t>περιφερειακό επίπεδο</a:t>
            </a:r>
            <a:r>
              <a:rPr lang="el-GR" sz="5800" dirty="0">
                <a:solidFill>
                  <a:srgbClr val="1F4E79"/>
                </a:solidFill>
              </a:rPr>
              <a:t>, η ΔΕΑ προγραμματίζεται, συντονίζεται και παρακολουθείται από το εκάστοτε Αρμόδιο Περιφερειακό Όργανο και υποστηρίζεται από το αντίστοιχο </a:t>
            </a:r>
            <a:r>
              <a:rPr lang="el-GR" sz="5800" dirty="0" smtClean="0">
                <a:solidFill>
                  <a:srgbClr val="1F4E79"/>
                </a:solidFill>
              </a:rPr>
              <a:t>ΠΣΕΚ</a:t>
            </a:r>
            <a:endParaRPr lang="el-GR" sz="6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990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8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Διαδικασία Επιχειρηματικής </a:t>
            </a:r>
            <a:r>
              <a:rPr lang="el-GR" sz="8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Ανακάλυψης</a:t>
            </a:r>
            <a:r>
              <a:rPr lang="en-US" sz="8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– </a:t>
            </a:r>
            <a:r>
              <a:rPr lang="el-GR" sz="8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χαρακτηριστικά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l-GR" dirty="0"/>
              <a:t>Δυναμική και συνεχής, μέρος του κύκλου σχεδιασμού, υλοποίησης και αξιολόγησης της ΕΣΕΕ,</a:t>
            </a:r>
          </a:p>
          <a:p>
            <a:pPr lvl="0"/>
            <a:r>
              <a:rPr lang="el-GR" dirty="0"/>
              <a:t>Συστηματοποιημένη και τεκμηριωμένη, με δομή, ρόλους και διαδικασίες, </a:t>
            </a:r>
          </a:p>
          <a:p>
            <a:pPr lvl="0"/>
            <a:r>
              <a:rPr lang="el-GR" dirty="0"/>
              <a:t>Συμμετοχική «από τα κάτω προς τα πάνω» διαδικασία, με επαρκή και ισότιμη εκπροσώπηση των φορέων της «τετραπλής έλικας»,</a:t>
            </a:r>
          </a:p>
          <a:p>
            <a:pPr lvl="0"/>
            <a:r>
              <a:rPr lang="el-GR" dirty="0"/>
              <a:t>Με την </a:t>
            </a:r>
            <a:r>
              <a:rPr lang="el-GR" b="1" dirty="0"/>
              <a:t>απαιτούμενη ανάλυση των τομέων προτεραιότητας</a:t>
            </a:r>
            <a:r>
              <a:rPr lang="el-GR" dirty="0"/>
              <a:t> (δηλαδή επαρκή βαθμό λεπτομέρειας – </a:t>
            </a:r>
            <a:r>
              <a:rPr lang="en-US" dirty="0"/>
              <a:t>granularity</a:t>
            </a:r>
            <a:r>
              <a:rPr lang="el-GR" dirty="0"/>
              <a:t>)</a:t>
            </a:r>
          </a:p>
          <a:p>
            <a:pPr lvl="0"/>
            <a:r>
              <a:rPr lang="el-GR" dirty="0"/>
              <a:t>Εστιασμένη (και) στην </a:t>
            </a:r>
            <a:r>
              <a:rPr lang="el-GR" b="1" dirty="0"/>
              <a:t>ανάδειξη νέων/ αναδυόμενων δραστηριοτήτων</a:t>
            </a:r>
            <a:r>
              <a:rPr lang="el-GR" dirty="0"/>
              <a:t>,</a:t>
            </a:r>
          </a:p>
          <a:p>
            <a:pPr lvl="0"/>
            <a:r>
              <a:rPr lang="el-GR" dirty="0"/>
              <a:t>Ολοκληρωμένη, αναδεικνύοντας και τις </a:t>
            </a:r>
            <a:r>
              <a:rPr lang="el-GR" b="1" dirty="0">
                <a:solidFill>
                  <a:srgbClr val="C00000"/>
                </a:solidFill>
              </a:rPr>
              <a:t>προτεραιότητες στο πεδίο των δεξιοτήτων του ανθρώπινου δυναμικού</a:t>
            </a:r>
            <a:r>
              <a:rPr lang="el-GR" dirty="0"/>
              <a:t>, καθώς και την </a:t>
            </a:r>
            <a:r>
              <a:rPr lang="el-GR" b="1" dirty="0">
                <a:solidFill>
                  <a:srgbClr val="C00000"/>
                </a:solidFill>
              </a:rPr>
              <a:t>προοπτική διαπεριφερειακών και διεθνών συνεργασιών</a:t>
            </a:r>
            <a:r>
              <a:rPr lang="el-GR" dirty="0">
                <a:solidFill>
                  <a:srgbClr val="C00000"/>
                </a:solidFill>
              </a:rPr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43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8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Χρηματοδότηση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96938" indent="-896938">
              <a:buFont typeface="Wingdings" panose="05000000000000000000" pitchFamily="2" charset="2"/>
              <a:buChar char="Ø"/>
            </a:pPr>
            <a:r>
              <a:rPr lang="el-GR" sz="6000" dirty="0">
                <a:solidFill>
                  <a:srgbClr val="1F4E79"/>
                </a:solidFill>
              </a:rPr>
              <a:t>Η Εθνική Στρατηγική Έξυπνης Εξειδίκευσης (ΕΣΕΕ) θα χρηματοδοτηθεί από τα προγράμματα του ΕΣΠΑ 2021-2027 </a:t>
            </a:r>
          </a:p>
          <a:p>
            <a:pPr marL="896938" indent="-896938">
              <a:buFont typeface="Wingdings" panose="05000000000000000000" pitchFamily="2" charset="2"/>
              <a:buChar char="Ø"/>
            </a:pPr>
            <a:r>
              <a:rPr lang="el-GR" sz="6000" dirty="0">
                <a:solidFill>
                  <a:srgbClr val="1F4E79"/>
                </a:solidFill>
              </a:rPr>
              <a:t>Το εθνικό σκέλος της Στρατηγικής θα χρηματοδοτηθεί κυρίως από το Πρόγραμμα «Ανταγωνιστικότητα» </a:t>
            </a:r>
          </a:p>
          <a:p>
            <a:pPr marL="896938" indent="-896938">
              <a:buFont typeface="Wingdings" panose="05000000000000000000" pitchFamily="2" charset="2"/>
              <a:buChar char="Ø"/>
            </a:pPr>
            <a:r>
              <a:rPr lang="el-GR" sz="6000" dirty="0">
                <a:solidFill>
                  <a:srgbClr val="1F4E79"/>
                </a:solidFill>
              </a:rPr>
              <a:t>Κάθε περιφερειακή εξειδίκευση θα χρηματοδοτηθεί από το αντίστοιχο Περιφερειακό Πρόγραμμα </a:t>
            </a:r>
          </a:p>
          <a:p>
            <a:pPr marL="896938" indent="-896938">
              <a:buFont typeface="Wingdings" panose="05000000000000000000" pitchFamily="2" charset="2"/>
              <a:buChar char="Ø"/>
            </a:pPr>
            <a:r>
              <a:rPr lang="el-GR" sz="6000" dirty="0">
                <a:solidFill>
                  <a:srgbClr val="1F4E79"/>
                </a:solidFill>
              </a:rPr>
              <a:t>Πρόσθετη πηγή χρηματοδότησης της ΕΣΕΕ θα αποτελέσει το Εθνικό Σχέδιο Ανάκαμψης και Ανθεκτικότητας</a:t>
            </a:r>
            <a:endParaRPr lang="en-US" sz="6000" dirty="0">
              <a:solidFill>
                <a:srgbClr val="1F4E79"/>
              </a:solidFill>
            </a:endParaRPr>
          </a:p>
          <a:p>
            <a:pPr marL="0" indent="0">
              <a:buNone/>
            </a:pPr>
            <a:endParaRPr lang="el-GR" sz="6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524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8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Σύστημα Παρακολούθησης και Αξιολόγησης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96938" indent="-896938">
              <a:buFont typeface="Wingdings" panose="05000000000000000000" pitchFamily="2" charset="2"/>
              <a:buChar char="Ø"/>
            </a:pPr>
            <a:r>
              <a:rPr lang="el-GR" sz="6000" dirty="0">
                <a:solidFill>
                  <a:srgbClr val="1F4E79"/>
                </a:solidFill>
              </a:rPr>
              <a:t>Έχει σχεδιαστεί και θα εφαρμοστεί σύστημα παρακολούθησης της Στρατηγικής με αξιοποίηση των στοιχείων από την παρακολούθηση των σχετικών δράσεων του ΕΣΠΑ 2021-2027 και του Εθνικού Σχεδίου Ανάκαμψης και Ανθεκτικότητας</a:t>
            </a:r>
          </a:p>
          <a:p>
            <a:pPr marL="896938" indent="-896938">
              <a:buFont typeface="Wingdings" panose="05000000000000000000" pitchFamily="2" charset="2"/>
              <a:buChar char="Ø"/>
            </a:pPr>
            <a:r>
              <a:rPr lang="el-GR" sz="6000" dirty="0">
                <a:solidFill>
                  <a:srgbClr val="1F4E79"/>
                </a:solidFill>
              </a:rPr>
              <a:t>Θα αξιοποιηθούν οι δείκτες του </a:t>
            </a:r>
            <a:r>
              <a:rPr lang="en-US" sz="6000" dirty="0">
                <a:solidFill>
                  <a:srgbClr val="1F4E79"/>
                </a:solidFill>
              </a:rPr>
              <a:t>European &amp; Regional Innovation Scoreboard</a:t>
            </a:r>
            <a:endParaRPr lang="el-GR" sz="6000" dirty="0">
              <a:solidFill>
                <a:srgbClr val="1F4E79"/>
              </a:solidFill>
            </a:endParaRPr>
          </a:p>
          <a:p>
            <a:pPr marL="896938" indent="-896938">
              <a:buFont typeface="Wingdings" panose="05000000000000000000" pitchFamily="2" charset="2"/>
              <a:buChar char="Ø"/>
            </a:pPr>
            <a:r>
              <a:rPr lang="el-GR" sz="6000" dirty="0">
                <a:solidFill>
                  <a:srgbClr val="1F4E79"/>
                </a:solidFill>
              </a:rPr>
              <a:t>Η αξιολόγηση της ΕΣΕΕ (στο μέσον και στο τέλος της περιόδου υλοποίησης) θα απαντήσει σε ερωτήματα σχετικά με τη συνάφεια, την αποτελεσματικότητα, την αποδοτικότητα, τη χρησιμότητα και τη βιωσιμότητα των δράσεων</a:t>
            </a:r>
            <a:endParaRPr lang="en-US" sz="6000" dirty="0">
              <a:solidFill>
                <a:srgbClr val="1F4E79"/>
              </a:solidFill>
            </a:endParaRPr>
          </a:p>
          <a:p>
            <a:pPr marL="0" indent="0">
              <a:buNone/>
            </a:pPr>
            <a:endParaRPr lang="el-GR" sz="6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3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8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Δίκτυο Συντονισμού Στρατηγικής Έξυπνης Εξειδίκευσης 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dirty="0" smtClean="0"/>
              <a:t>Έχει συσταθεί Δίκτυο Συντονισμού της Στρατηγικής Έξυπνης Εξειδίκευσης.</a:t>
            </a:r>
          </a:p>
          <a:p>
            <a:pPr marL="0" lvl="0" indent="0">
              <a:buNone/>
            </a:pPr>
            <a:r>
              <a:rPr lang="el-GR" dirty="0" smtClean="0"/>
              <a:t>Σκοπός του Δικτ</a:t>
            </a:r>
            <a:r>
              <a:rPr lang="el-GR" dirty="0"/>
              <a:t>ύ</a:t>
            </a:r>
            <a:r>
              <a:rPr lang="el-GR" dirty="0" smtClean="0"/>
              <a:t>ου</a:t>
            </a:r>
            <a:r>
              <a:rPr lang="en-US" dirty="0" smtClean="0"/>
              <a:t>: H</a:t>
            </a:r>
            <a:r>
              <a:rPr lang="el-GR" dirty="0" smtClean="0"/>
              <a:t> </a:t>
            </a:r>
            <a:r>
              <a:rPr lang="el-GR" dirty="0"/>
              <a:t>ανταλλαγή ιδεών εμπειριών και γνώσεων μεταξύ των μελών, </a:t>
            </a:r>
            <a:r>
              <a:rPr lang="el-GR" dirty="0" smtClean="0"/>
              <a:t>η </a:t>
            </a:r>
            <a:r>
              <a:rPr lang="el-GR" dirty="0"/>
              <a:t>ανάδειξη και διάχυση καλών πρακτικών, </a:t>
            </a:r>
            <a:r>
              <a:rPr lang="el-GR" dirty="0" smtClean="0"/>
              <a:t>η </a:t>
            </a:r>
            <a:r>
              <a:rPr lang="el-GR" dirty="0"/>
              <a:t>συντονισμένη αντιμετώπιση κοινών προβλημάτων και </a:t>
            </a:r>
            <a:r>
              <a:rPr lang="el-GR" dirty="0" smtClean="0"/>
              <a:t>η </a:t>
            </a:r>
            <a:r>
              <a:rPr lang="el-GR" dirty="0"/>
              <a:t>ενίσχυση της συμπληρωματικότητας μεταξύ του εθνικού και του περιφερειακού σκέλους της Στρατηγικής Έξυπνης </a:t>
            </a:r>
            <a:r>
              <a:rPr lang="el-GR" dirty="0" smtClean="0"/>
              <a:t>Εξειδίκευσης.</a:t>
            </a:r>
          </a:p>
          <a:p>
            <a:pPr marL="0" lvl="0" indent="0">
              <a:buNone/>
            </a:pPr>
            <a:r>
              <a:rPr lang="el-GR" dirty="0" smtClean="0"/>
              <a:t>Στο Δίκτυο συμμετέχουν αρμόδιες Γενικές Γραμματείες, οι υπηρεσίες της ΕΑΣ, Διαχειριστικές Αρχές, τα αρμόδια για τη Στρατηγική Έξυπνης Εξειδίκευσης περιφερειακά όργανα.</a:t>
            </a:r>
          </a:p>
          <a:p>
            <a:pPr lvl="0"/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39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8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Στρατηγική Έξυπνης Εξειδίκευσης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Η Στρατηγική Έξυπνης Εξειδίκευσης χαρακτηρίζεται από τον προσδιορισμό προτεραιοτήτων στις οποίες επικεντρώνονται οι επενδύσεις. Ο προσδιορισμός αυτός βασίζεται στην ανάλυση των δυνατών σημείων και του δυναμικού της εθνικής ή περιφερειακής οικονομίας και στη Διαδικασία Επιχειρηματικής Ανακάλυψης (ΔΕΑ).</a:t>
            </a:r>
          </a:p>
          <a:p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Η ΔΕΑ είναι μία διαδικασία προσδιορισμού και εξειδίκευσης των προτεραιοτήτων «από τα κάτω», στην οποία συμμετέχουν οι φορείς της τετραπλής έλικας: επιχειρήσεις, ερευνητικά κέντρα και πανεπιστήμια, δημόσιος τομέας και εκπρόσωποι της κοινωνίας των πολιτών.</a:t>
            </a:r>
          </a:p>
          <a:p>
            <a:r>
              <a:rPr lang="el-GR" sz="5500" dirty="0">
                <a:solidFill>
                  <a:schemeClr val="accent5">
                    <a:lumMod val="50000"/>
                  </a:schemeClr>
                </a:solidFill>
              </a:rPr>
              <a:t>Η Στρατηγική Έξυπνης Εξειδίκευσης είναι μία εξωστρεφής προσέγγιση,  υιοθετεί μια ευρεία άποψη για την καινοτομία και υποστηρίζεται από αποτελεσματικούς μηχανισμούς παρακολούθησης.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50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2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8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Εθνική Στρατηγική </a:t>
            </a:r>
            <a:r>
              <a:rPr lang="el-GR" sz="8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Έξυπνης Εξειδίκευσης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Η </a:t>
            </a:r>
            <a:r>
              <a:rPr lang="el-GR" sz="6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Στρατηγική Έξυπνης Εξειδίκευσης την περίοδο 2021-2027 </a:t>
            </a:r>
            <a:r>
              <a:rPr lang="el-GR" sz="6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     θα </a:t>
            </a:r>
            <a:r>
              <a:rPr lang="el-GR" sz="6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είναι εθνική με περιφερειακές εξειδικεύσεις</a:t>
            </a:r>
            <a:r>
              <a:rPr lang="el-GR" sz="6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,</a:t>
            </a:r>
            <a:r>
              <a:rPr lang="en-US" sz="6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                      </a:t>
            </a:r>
            <a:r>
              <a:rPr lang="el-GR" sz="6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     σε αντίθεση με την περίοδο 2014-2020 που σχεδιάστηκαν και υλοποιήθηκαν ανεξάρτητα μία εθνική και 13 περιφερειακές στρατηγικές. </a:t>
            </a:r>
            <a:endParaRPr lang="el-GR" sz="60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6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Την περίοδο 2021-2027 το εθνικό και το περιφερειακό επίπεδο της Στρατηγικής Έξυπνης Εξειδίκευσης συλλειτουργούν και συνεργούν για την επίτευξη του μέγιστου δυνατού αποτελέσματος.</a:t>
            </a:r>
            <a:endParaRPr lang="el-GR" sz="6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6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653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7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Θεσμικό πλαίσιο</a:t>
            </a:r>
            <a:r>
              <a:rPr lang="en-US" sz="7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r>
              <a:rPr lang="el-GR" sz="7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7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Αναγκαίος Πρόσφορος Όρος (1</a:t>
            </a:r>
            <a:r>
              <a:rPr lang="en-US" sz="7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/</a:t>
            </a:r>
            <a:r>
              <a:rPr lang="el-GR" sz="7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2)</a:t>
            </a:r>
            <a:endParaRPr lang="el-GR" sz="7400" dirty="0">
              <a:solidFill>
                <a:srgbClr val="92D050"/>
              </a:solidFill>
            </a:endParaRP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723900" indent="-723900"/>
            <a:r>
              <a:rPr lang="en-US" sz="141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O </a:t>
            </a:r>
            <a:r>
              <a:rPr lang="el-GR" sz="141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Αναγκαίος Πρόσφορος Όρος</a:t>
            </a:r>
            <a:r>
              <a:rPr lang="en-US" sz="141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sz="141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«Ορθή </a:t>
            </a:r>
            <a:r>
              <a:rPr lang="el-GR" sz="141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διακυβέρνηση της ΕΣΕΕ» </a:t>
            </a:r>
            <a:r>
              <a:rPr lang="el-GR" sz="141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προϋποθέτει την εκπλήρωση </a:t>
            </a:r>
            <a:r>
              <a:rPr lang="el-GR" sz="141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επτά κριτηρίων </a:t>
            </a:r>
            <a:r>
              <a:rPr lang="el-GR" sz="141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που αφορούν τον </a:t>
            </a:r>
            <a:r>
              <a:rPr lang="el-GR" sz="14100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Στόχο Πολιτικής 1 </a:t>
            </a:r>
            <a:r>
              <a:rPr lang="el-GR" sz="141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«</a:t>
            </a:r>
            <a:r>
              <a:rPr lang="el-GR" sz="141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Μια Ευρώπη πιο ανταγωνιστική και έξυπνη μέσω της προώθησης του καινοτόμου και έξυπνου οικονομικού μετασχηματισμού και των περιφερειακών διασυνδέσεων ΤΠΕ</a:t>
            </a:r>
            <a:r>
              <a:rPr lang="el-GR" sz="141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» και ειδικότερα τους </a:t>
            </a:r>
            <a:r>
              <a:rPr lang="el-GR" sz="14100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ειδικούς στόχους 1.</a:t>
            </a:r>
            <a:r>
              <a:rPr lang="en-US" sz="14100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i</a:t>
            </a:r>
            <a:r>
              <a:rPr lang="el-GR" sz="14100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sz="141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«</a:t>
            </a:r>
            <a:r>
              <a:rPr lang="el-GR" sz="141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Ανάπτυξη και ενίσχυση των ικανοτήτων έρευνας και καινοτομίας και αξιοποίηση των προηγμένων τεχνολογιών</a:t>
            </a:r>
            <a:r>
              <a:rPr lang="el-GR" sz="141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» και </a:t>
            </a:r>
            <a:r>
              <a:rPr lang="el-GR" sz="14100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1.</a:t>
            </a:r>
            <a:r>
              <a:rPr lang="en-US" sz="14100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iv</a:t>
            </a:r>
            <a:r>
              <a:rPr lang="el-GR" sz="14100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sz="141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«</a:t>
            </a:r>
            <a:r>
              <a:rPr lang="el-GR" sz="141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Ανάπτυξη δεξιοτήτων για </a:t>
            </a:r>
            <a:r>
              <a:rPr lang="el-GR" sz="141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την έξυπνη </a:t>
            </a:r>
            <a:r>
              <a:rPr lang="el-GR" sz="141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εξειδίκευση, </a:t>
            </a:r>
            <a:r>
              <a:rPr lang="el-GR" sz="141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τη βιομηχανική </a:t>
            </a:r>
            <a:r>
              <a:rPr lang="el-GR" sz="141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μετάβαση και </a:t>
            </a:r>
            <a:r>
              <a:rPr lang="el-GR" sz="14100" i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την επιχειρηματικότητα</a:t>
            </a:r>
            <a:r>
              <a:rPr lang="el-GR" sz="141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». </a:t>
            </a:r>
            <a:r>
              <a:rPr lang="el-GR" sz="141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Αυτά </a:t>
            </a:r>
            <a:r>
              <a:rPr lang="el-GR" sz="141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τα 7 κριτήρια είναι τα εξής:</a:t>
            </a:r>
          </a:p>
          <a:p>
            <a:pPr marL="1431925" lvl="0" indent="-708025">
              <a:buFont typeface="+mj-lt"/>
              <a:buAutoNum type="arabicPeriod"/>
            </a:pPr>
            <a:r>
              <a:rPr lang="el-GR" sz="13500" dirty="0"/>
              <a:t>Επικαιροποιημένη ανάλυση των προκλήσεων για τη διάδοση της καινοτομίας και την </a:t>
            </a:r>
            <a:r>
              <a:rPr lang="el-GR" sz="13500" dirty="0" err="1" smtClean="0"/>
              <a:t>ψηφιοποίηση</a:t>
            </a:r>
            <a:r>
              <a:rPr lang="el-GR" sz="13500" dirty="0"/>
              <a:t> </a:t>
            </a:r>
            <a:endParaRPr lang="el-GR" sz="13500" dirty="0" smtClean="0"/>
          </a:p>
          <a:p>
            <a:pPr marL="1431925" lvl="0" indent="-708025">
              <a:buFont typeface="+mj-lt"/>
              <a:buAutoNum type="arabicPeriod"/>
            </a:pPr>
            <a:r>
              <a:rPr lang="el-GR" sz="13500" dirty="0" smtClean="0"/>
              <a:t>Ύπαρξη </a:t>
            </a:r>
            <a:r>
              <a:rPr lang="el-GR" sz="13500" dirty="0"/>
              <a:t>αρμόδιου περιφερειακού ή εθνικού οργανισμού ή φορέα που είναι υπεύθυνος για τη διαχείριση της Στρατηγικής Έξυπνης </a:t>
            </a:r>
            <a:r>
              <a:rPr lang="el-GR" sz="13500" dirty="0" smtClean="0"/>
              <a:t>Εξειδίκευσης </a:t>
            </a:r>
          </a:p>
          <a:p>
            <a:pPr marL="1431925" lvl="0" indent="-708025">
              <a:buFont typeface="+mj-lt"/>
              <a:buAutoNum type="arabicPeriod"/>
            </a:pPr>
            <a:r>
              <a:rPr lang="el-GR" sz="13500" dirty="0" smtClean="0"/>
              <a:t>Εργαλεία </a:t>
            </a:r>
            <a:r>
              <a:rPr lang="el-GR" sz="13500" dirty="0"/>
              <a:t>παρακολούθησης και αξιολόγησης για τη μέτρηση των επιδόσεων ως προς την επίτευξη των στόχων της </a:t>
            </a:r>
            <a:r>
              <a:rPr lang="el-GR" sz="13500" dirty="0" smtClean="0"/>
              <a:t>στρατηγικής</a:t>
            </a:r>
            <a:endParaRPr lang="el-GR" sz="13500" dirty="0"/>
          </a:p>
          <a:p>
            <a:pPr marL="0" indent="0">
              <a:buNone/>
            </a:pPr>
            <a:endParaRPr lang="el-GR" sz="61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sz="61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sz="61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6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02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7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Θεσμικό πλαίσιο</a:t>
            </a:r>
            <a:r>
              <a:rPr lang="en-US" sz="7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r>
              <a:rPr lang="el-GR" sz="7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7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Αναγκαίος Πρόσφορος Όρος </a:t>
            </a:r>
            <a:r>
              <a:rPr lang="el-GR" sz="7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(2</a:t>
            </a:r>
            <a:r>
              <a:rPr lang="en-US" sz="7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/</a:t>
            </a:r>
            <a:r>
              <a:rPr lang="el-GR" sz="7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2)</a:t>
            </a:r>
            <a:endParaRPr lang="el-GR" sz="7400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el-GR" sz="38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723900" indent="-723900">
              <a:buFont typeface="+mj-lt"/>
              <a:buAutoNum type="arabicPeriod" startAt="4"/>
            </a:pPr>
            <a:r>
              <a:rPr lang="el-GR" sz="5800" dirty="0" smtClean="0"/>
              <a:t>Λειτουργία </a:t>
            </a:r>
            <a:r>
              <a:rPr lang="el-GR" sz="5800" dirty="0"/>
              <a:t>της συνεργασίας των ενδιαφερομένων μερών («Διαδικασία Επιχειρηματικής Ανακάλυψης</a:t>
            </a:r>
            <a:r>
              <a:rPr lang="el-GR" sz="5800" dirty="0" smtClean="0"/>
              <a:t>»)</a:t>
            </a:r>
            <a:endParaRPr lang="el-GR" sz="5800" dirty="0">
              <a:solidFill>
                <a:srgbClr val="C00000"/>
              </a:solidFill>
            </a:endParaRPr>
          </a:p>
          <a:p>
            <a:pPr marL="723900" indent="-723900">
              <a:buFont typeface="+mj-lt"/>
              <a:buAutoNum type="arabicPeriod" startAt="4"/>
            </a:pPr>
            <a:r>
              <a:rPr lang="el-GR" sz="5800" dirty="0" smtClean="0"/>
              <a:t> </a:t>
            </a:r>
            <a:r>
              <a:rPr lang="el-GR" sz="5800" dirty="0"/>
              <a:t>Αναγκαίες δράσεις για τη βελτίωση των εθνικών ή περιφερειακών συστημάτων έρευνας και καινοτομίας, εφόσον </a:t>
            </a:r>
            <a:r>
              <a:rPr lang="el-GR" sz="5800" dirty="0" smtClean="0"/>
              <a:t>απαιτούνται </a:t>
            </a:r>
          </a:p>
          <a:p>
            <a:pPr marL="723900" indent="-723900">
              <a:buFont typeface="+mj-lt"/>
              <a:buAutoNum type="arabicPeriod" startAt="4"/>
            </a:pPr>
            <a:r>
              <a:rPr lang="el-GR" sz="5800" dirty="0" smtClean="0"/>
              <a:t>Κατά </a:t>
            </a:r>
            <a:r>
              <a:rPr lang="el-GR" sz="5800" dirty="0"/>
              <a:t>περίπτωση, δράσεις για τη στήριξη της βιομηχανικής </a:t>
            </a:r>
            <a:r>
              <a:rPr lang="el-GR" sz="5800" dirty="0" smtClean="0"/>
              <a:t>μετάβασης </a:t>
            </a:r>
          </a:p>
          <a:p>
            <a:pPr marL="723900" indent="-723900">
              <a:buFont typeface="+mj-lt"/>
              <a:buAutoNum type="arabicPeriod" startAt="4"/>
            </a:pPr>
            <a:r>
              <a:rPr lang="el-GR" sz="5800" dirty="0" smtClean="0"/>
              <a:t>Μέτρα </a:t>
            </a:r>
            <a:r>
              <a:rPr lang="el-GR" sz="5800" dirty="0"/>
              <a:t>για την ενίσχυση της συνεργασίας με εταίρους εκτός συγκεκριμένου κράτους μέλους σε τομείς προτεραιότητας που υποστηρίζει η στρατηγική έξυπνης </a:t>
            </a:r>
            <a:r>
              <a:rPr lang="el-GR" sz="5800" dirty="0" smtClean="0"/>
              <a:t>εξειδίκευσης</a:t>
            </a:r>
          </a:p>
          <a:p>
            <a:pPr marL="0" indent="0">
              <a:buNone/>
            </a:pPr>
            <a:r>
              <a:rPr lang="el-GR" sz="5800" dirty="0" smtClean="0">
                <a:solidFill>
                  <a:srgbClr val="0070C0"/>
                </a:solidFill>
              </a:rPr>
              <a:t>Ο αναγκαίος πρόσφορος όρος (δηλ. το σύνολο των κριτηρίων) πρέπει να εκπληρώνεται καθ’ όλη τη διάρκεια της προγραμματικής περιόδου.</a:t>
            </a:r>
            <a:endParaRPr lang="el-GR" sz="58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l-GR" sz="4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l-GR" sz="61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sz="61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sz="61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6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16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8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Θεσμικό πλαίσιο</a:t>
            </a:r>
            <a:endParaRPr lang="el-GR" dirty="0">
              <a:solidFill>
                <a:srgbClr val="92D050"/>
              </a:solidFill>
            </a:endParaRP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3900" indent="-723900"/>
            <a:r>
              <a:rPr lang="el-GR" sz="61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Η Στρατηγική Έξυπνης Εξειδίκευσης που </a:t>
            </a:r>
            <a:r>
              <a:rPr lang="el-GR" sz="61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αφορά στον </a:t>
            </a:r>
            <a:r>
              <a:rPr lang="el-GR" sz="61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παραγωγικό μετασχηματισμό της οικονομίας, </a:t>
            </a:r>
            <a:r>
              <a:rPr lang="el-GR" sz="61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συντονίζεται </a:t>
            </a:r>
            <a:r>
              <a:rPr lang="el-GR" sz="61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από τη Γενική </a:t>
            </a:r>
            <a:r>
              <a:rPr lang="el-GR" sz="61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Γραμματεία Δημοσίων </a:t>
            </a:r>
            <a:r>
              <a:rPr lang="el-GR" sz="61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Επενδύσεων και ΕΣΠΑ σε συνεργασία με </a:t>
            </a:r>
            <a:r>
              <a:rPr lang="el-GR" sz="61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τα συναρμόδια </a:t>
            </a:r>
            <a:r>
              <a:rPr lang="el-GR" sz="61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Υπουργεία και τις </a:t>
            </a:r>
            <a:r>
              <a:rPr lang="el-GR" sz="61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Περιφέρειες (Άρθρο 36</a:t>
            </a:r>
            <a:r>
              <a:rPr lang="el-GR" sz="61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, Ν. </a:t>
            </a:r>
            <a:r>
              <a:rPr lang="el-GR" sz="61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4712/2020 </a:t>
            </a:r>
            <a:r>
              <a:rPr lang="el-GR" sz="61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(Α’ 146))</a:t>
            </a:r>
          </a:p>
          <a:p>
            <a:pPr marL="723900" indent="-723900"/>
            <a:r>
              <a:rPr lang="el-GR" sz="61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Επανασύσταση του Συμβουλίου Εθνικής Στρατηγικής Έξυπνης Εξειδίκευσης (Απόφαση </a:t>
            </a:r>
            <a:r>
              <a:rPr lang="el-GR" sz="61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του Υπουργού Ανάπτυξης </a:t>
            </a:r>
            <a:r>
              <a:rPr lang="el-GR" sz="61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&amp; Επενδύσεων </a:t>
            </a:r>
            <a:r>
              <a:rPr lang="el-GR" sz="61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αριθ. 24448/26-02-2021 (Β’ 943</a:t>
            </a:r>
            <a:r>
              <a:rPr lang="el-GR" sz="61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))</a:t>
            </a:r>
          </a:p>
          <a:p>
            <a:endParaRPr lang="el-GR" sz="61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sz="61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6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86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8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Θεσμικό πλαίσιο</a:t>
            </a:r>
            <a:r>
              <a:rPr lang="en-US" sz="8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 </a:t>
            </a:r>
            <a:r>
              <a:rPr lang="el-GR" sz="8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ΜΟΝ ΕΣΕΕ</a:t>
            </a:r>
            <a:endParaRPr lang="el-GR" dirty="0">
              <a:solidFill>
                <a:srgbClr val="92D050"/>
              </a:solidFill>
            </a:endParaRP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723900" indent="-723900"/>
            <a:r>
              <a:rPr lang="el-GR" sz="65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Σύσταση της Μονάδας Προγραμματισμού, Συντονισμού και Παρακολούθησης της Εθνικής Στρατηγικής Έξυπνης Εξειδίκευσης (ΜΟΝ-ΕΣΕΕ)</a:t>
            </a:r>
            <a:endParaRPr lang="en-US" sz="65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632905" lvl="1" indent="-723900"/>
            <a:r>
              <a:rPr lang="el-GR" sz="4710" dirty="0"/>
              <a:t>Π</a:t>
            </a:r>
            <a:r>
              <a:rPr lang="el-GR" sz="4710" dirty="0" smtClean="0"/>
              <a:t>αρακολουθεί </a:t>
            </a:r>
            <a:r>
              <a:rPr lang="el-GR" sz="4710" dirty="0"/>
              <a:t>και εποπτεύει τη Διαδικασία Επιχειρηματικής Ανακάλυψης </a:t>
            </a:r>
            <a:endParaRPr lang="el-GR" sz="4710" dirty="0" smtClean="0"/>
          </a:p>
          <a:p>
            <a:pPr marL="1632905" lvl="1" indent="-723900"/>
            <a:r>
              <a:rPr lang="el-GR" sz="4710" dirty="0" smtClean="0"/>
              <a:t>Συνεργάζεται </a:t>
            </a:r>
            <a:r>
              <a:rPr lang="el-GR" sz="4710" dirty="0"/>
              <a:t>με τα αρμόδια περιφερειακά όργανα, τους φορείς διαχείρισης και τα Υπουργεία, για όλες τις δράσεις που άπτονται της ΕΣΕΕ με σκοπό τον συντονισμό μεταξύ εθνικού και περιφερειακού </a:t>
            </a:r>
            <a:r>
              <a:rPr lang="el-GR" sz="4710" dirty="0" smtClean="0"/>
              <a:t>επιπέδου</a:t>
            </a:r>
          </a:p>
          <a:p>
            <a:pPr marL="1632905" lvl="1" indent="-723900"/>
            <a:r>
              <a:rPr lang="el-GR" sz="4800" dirty="0" smtClean="0"/>
              <a:t>Παρακολουθεί </a:t>
            </a:r>
            <a:r>
              <a:rPr lang="el-GR" sz="4800" dirty="0"/>
              <a:t>και συμβάλλει στην εκπλήρωση των κριτηρίων του αναγκαίου πρόσφορου όρου για τη διακυβέρνηση της Στρατηγικής Έξυπνης </a:t>
            </a:r>
            <a:r>
              <a:rPr lang="el-GR" sz="4800" dirty="0" smtClean="0"/>
              <a:t>Εξειδίκευσης</a:t>
            </a:r>
          </a:p>
          <a:p>
            <a:pPr marL="1632905" lvl="1" indent="-723900"/>
            <a:r>
              <a:rPr lang="el-GR" sz="4800" dirty="0" smtClean="0"/>
              <a:t>Συνεργάζεται </a:t>
            </a:r>
            <a:r>
              <a:rPr lang="el-GR" sz="4800" dirty="0"/>
              <a:t>με τους κατάλληλους φορείς συλλογής στοιχείων (όπως, το αρμόδιο περιφερειακό όργανο, το Εθνικό Κέντρο Τεκμηρίωσης, η ΕΛΣΤΑΤ) για την παρακολούθηση και αξιολόγηση υλοποίησης της ΕΣΕΕ</a:t>
            </a:r>
            <a:endParaRPr lang="el-GR" sz="4800" dirty="0" smtClean="0"/>
          </a:p>
          <a:p>
            <a:pPr marL="1632905" lvl="1" indent="-723900"/>
            <a:endParaRPr lang="el-GR" sz="4710" dirty="0" smtClean="0"/>
          </a:p>
          <a:p>
            <a:pPr marL="1632905" lvl="1" indent="-723900"/>
            <a:endParaRPr lang="el-GR" sz="4710" dirty="0"/>
          </a:p>
          <a:p>
            <a:endParaRPr lang="el-GR" sz="63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sz="61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sz="61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6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70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8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Θεσμικό πλαίσιο</a:t>
            </a:r>
            <a:r>
              <a:rPr lang="en-US" sz="8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 </a:t>
            </a:r>
            <a:r>
              <a:rPr lang="el-GR" sz="8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Έγκριση ΕΣΕΕ</a:t>
            </a:r>
            <a:endParaRPr lang="el-GR" dirty="0">
              <a:solidFill>
                <a:srgbClr val="92D050"/>
              </a:solidFill>
            </a:endParaRP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3900" indent="-723900"/>
            <a:r>
              <a:rPr lang="el-GR" sz="6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Έγκριση της Εθνικής Στρατηγικής Έξυπνης Εξειδίκευσης (Απόφαση του Υπουργού Ανάπτυξης και Επενδύσεων </a:t>
            </a:r>
            <a:r>
              <a:rPr lang="el-GR" sz="60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αρ</a:t>
            </a:r>
            <a:r>
              <a:rPr lang="el-GR" sz="6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. 66021/29-06-2022 </a:t>
            </a:r>
            <a:r>
              <a:rPr lang="el-GR" sz="6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(Β΄3359</a:t>
            </a:r>
            <a:r>
              <a:rPr lang="el-GR" sz="6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))</a:t>
            </a:r>
            <a:endParaRPr lang="en-US" sz="60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723900" lvl="1" indent="0">
              <a:buNone/>
            </a:pPr>
            <a:r>
              <a:rPr lang="el-GR" sz="4600" dirty="0">
                <a:latin typeface="Calibri" panose="020F0502020204030204" pitchFamily="34" charset="0"/>
                <a:cs typeface="Calibri" panose="020F0502020204030204" pitchFamily="34" charset="0"/>
              </a:rPr>
              <a:t>Στις 28 Ιουνίου 2022 συνεδρίασε το Συμβούλιο Εθνικής Στρατηγικής Έξυπνης Εξειδίκευσης υπό την προεδρία του Γενικού Γραμματέα Δημοσίων Επενδύσεων &amp; </a:t>
            </a:r>
            <a:r>
              <a:rPr lang="el-GR" sz="4600" dirty="0" smtClean="0">
                <a:latin typeface="Calibri" panose="020F0502020204030204" pitchFamily="34" charset="0"/>
                <a:cs typeface="Calibri" panose="020F0502020204030204" pitchFamily="34" charset="0"/>
              </a:rPr>
              <a:t>ΕΣΠΑ </a:t>
            </a:r>
            <a:r>
              <a:rPr lang="el-GR" sz="4600" dirty="0">
                <a:latin typeface="Calibri" panose="020F0502020204030204" pitchFamily="34" charset="0"/>
                <a:cs typeface="Calibri" panose="020F0502020204030204" pitchFamily="34" charset="0"/>
              </a:rPr>
              <a:t>και αποφάσισε να εισηγηθεί στον Υπουργό Ανάπτυξης &amp; </a:t>
            </a:r>
            <a:r>
              <a:rPr lang="el-GR" sz="4600" dirty="0" smtClean="0">
                <a:latin typeface="Calibri" panose="020F0502020204030204" pitchFamily="34" charset="0"/>
                <a:cs typeface="Calibri" panose="020F0502020204030204" pitchFamily="34" charset="0"/>
              </a:rPr>
              <a:t>Επενδύσεων </a:t>
            </a:r>
            <a:r>
              <a:rPr lang="el-GR" sz="4600" dirty="0">
                <a:latin typeface="Calibri" panose="020F0502020204030204" pitchFamily="34" charset="0"/>
                <a:cs typeface="Calibri" panose="020F0502020204030204" pitchFamily="34" charset="0"/>
              </a:rPr>
              <a:t>την έγκριση της Εθνικής Στρατηγικής Έξυπνης Εξειδίκευσης (ΕΣΕΕ) 2021-2027.  Ο Υπουργός με απόφασή του ενέκρινε τη Στρατηγική </a:t>
            </a:r>
            <a:r>
              <a:rPr lang="el-GR" sz="4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23900" lvl="1" indent="0">
              <a:buNone/>
            </a:pPr>
            <a:r>
              <a:rPr lang="el-GR" sz="4600" dirty="0" smtClean="0">
                <a:latin typeface="Calibri" panose="020F0502020204030204" pitchFamily="34" charset="0"/>
                <a:cs typeface="Calibri" panose="020F0502020204030204" pitchFamily="34" charset="0"/>
              </a:rPr>
              <a:t>Με </a:t>
            </a:r>
            <a:r>
              <a:rPr lang="el-GR" sz="4600" dirty="0">
                <a:latin typeface="Calibri" panose="020F0502020204030204" pitchFamily="34" charset="0"/>
                <a:cs typeface="Calibri" panose="020F0502020204030204" pitchFamily="34" charset="0"/>
              </a:rPr>
              <a:t>την έγκριση και δημοσίευση της Στρατηγικής στο ΦΕΚ επετεύχθη το ορόσημο που συνδέονταν με την εισροή 200+ εκ € για Εφαρμοσμένη Έρευνα καθώς και 207 εκ. € για ερευνητικές υποδομές από το Ταμείο Ανάκαμψης και Ανθεκτικότητας.</a:t>
            </a:r>
          </a:p>
          <a:p>
            <a:pPr marL="0" indent="0">
              <a:buNone/>
            </a:pPr>
            <a:endParaRPr lang="el-GR" sz="61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sz="61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sz="61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6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05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7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Εθνική Στρατηγική </a:t>
            </a:r>
            <a:r>
              <a:rPr lang="el-GR" sz="7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Έξυπνης </a:t>
            </a:r>
            <a:r>
              <a:rPr lang="el-GR" sz="7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Εξειδίκευσης</a:t>
            </a:r>
            <a:r>
              <a:rPr lang="en-US" sz="7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r>
              <a:rPr lang="el-GR" sz="7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7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Όραμα</a:t>
            </a:r>
            <a:endParaRPr lang="el-GR" sz="7800" dirty="0">
              <a:solidFill>
                <a:srgbClr val="92D050"/>
              </a:solidFill>
            </a:endParaRP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6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Όραμα</a:t>
            </a:r>
            <a:r>
              <a:rPr lang="el-GR" sz="66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sz="6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της Στρατηγικής Έξυπνης Εξειδίκευσης         </a:t>
            </a:r>
            <a:r>
              <a:rPr lang="el-GR" sz="66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            </a:t>
            </a:r>
            <a:r>
              <a:rPr lang="el-GR" sz="6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αποτελεί η </a:t>
            </a:r>
            <a:r>
              <a:rPr lang="el-GR" sz="6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μετάβαση σε ένα νέο αναπτυξιακό πρότυπο</a:t>
            </a:r>
            <a:r>
              <a:rPr lang="el-GR" sz="6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, κοινωνικά, </a:t>
            </a:r>
            <a:r>
              <a:rPr lang="el-GR" sz="6600" dirty="0">
                <a:solidFill>
                  <a:srgbClr val="1F4E79"/>
                </a:solidFill>
                <a:latin typeface="Calibri" panose="020F0502020204030204" pitchFamily="34" charset="0"/>
              </a:rPr>
              <a:t>οικονομικά</a:t>
            </a:r>
            <a:r>
              <a:rPr lang="el-GR" sz="6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και περιβαλλοντικά βιώσιμο,                στηριζόμενο στη γνώση και στην αξιοποίησή της  </a:t>
            </a:r>
            <a:r>
              <a:rPr lang="el-GR" sz="66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                     μέσα </a:t>
            </a:r>
            <a:r>
              <a:rPr lang="el-GR" sz="6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από την παραγωγή υψηλής προστιθέμενης αξίας προϊόντων και υπηρεσιών, με προοπτική ενσωμάτωσης σε διεθνείς αλυσίδες αξίας.</a:t>
            </a:r>
          </a:p>
          <a:p>
            <a:pPr marL="0" indent="0">
              <a:buNone/>
            </a:pPr>
            <a:endParaRPr lang="el-GR" sz="6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70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s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11B1C1CFF8DAB947A82F6DF0ECF25287" ma:contentTypeVersion="1" ma:contentTypeDescription="Δημιουργία νέου εγγράφου" ma:contentTypeScope="" ma:versionID="71897cb30e9ffdb094ac41dff693c6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11b4437d7e41913fd45395c41a89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Ημερομηνία έναρξης χρονοδιαγράμματος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Ημερομηνία λήξης χρονοδιαγράμματος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8871FDB-1F00-48C0-8132-03F6D905136E}"/>
</file>

<file path=customXml/itemProps2.xml><?xml version="1.0" encoding="utf-8"?>
<ds:datastoreItem xmlns:ds="http://schemas.openxmlformats.org/officeDocument/2006/customXml" ds:itemID="{8E50FE9C-8E75-48D6-911B-672E989F44AB}"/>
</file>

<file path=customXml/itemProps3.xml><?xml version="1.0" encoding="utf-8"?>
<ds:datastoreItem xmlns:ds="http://schemas.openxmlformats.org/officeDocument/2006/customXml" ds:itemID="{C6E0F932-67DF-48C7-B554-7E0674A4FC8E}"/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1517</Words>
  <Application>Microsoft Office PowerPoint</Application>
  <PresentationFormat>Προσαρμογή</PresentationFormat>
  <Paragraphs>121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Trebuchet MS</vt:lpstr>
      <vt:lpstr>Wingdings</vt:lpstr>
      <vt:lpstr>Προσαρμοσμένη σχεδίαση</vt:lpstr>
      <vt:lpstr>1_Προσαρμοσμένη σχεδίαση</vt:lpstr>
      <vt:lpstr>base</vt:lpstr>
      <vt:lpstr>Παρουσίαση του PowerPoint</vt:lpstr>
      <vt:lpstr>Στρατηγική Έξυπνης Εξειδίκευσης</vt:lpstr>
      <vt:lpstr>Εθνική Στρατηγική Έξυπνης Εξειδίκευσης</vt:lpstr>
      <vt:lpstr>Θεσμικό πλαίσιο: Αναγκαίος Πρόσφορος Όρος (1/2)</vt:lpstr>
      <vt:lpstr>Θεσμικό πλαίσιο: Αναγκαίος Πρόσφορος Όρος (2/2)</vt:lpstr>
      <vt:lpstr>Θεσμικό πλαίσιο</vt:lpstr>
      <vt:lpstr>Θεσμικό πλαίσιο: ΜΟΝ ΕΣΕΕ</vt:lpstr>
      <vt:lpstr>Θεσμικό πλαίσιο: Έγκριση ΕΣΕΕ</vt:lpstr>
      <vt:lpstr>Εθνική Στρατηγική Έξυπνης Εξειδίκευσης: Όραμα</vt:lpstr>
      <vt:lpstr>Εθνική Στρατηγική Έξυπνης Εξειδίκευσης: Στρατηγικοί Στόχοι</vt:lpstr>
      <vt:lpstr>Πεδία (τομείς) παρέμβασης</vt:lpstr>
      <vt:lpstr>Εθνική Στρατηγική Έξυπνης Εξειδίκευσης: (8) Τομείς Προτεραιότητας</vt:lpstr>
      <vt:lpstr>Δομή Διακυβέρνησης: Εθνικό Επίπεδο</vt:lpstr>
      <vt:lpstr>Δομή Διακυβέρνησης: Περιφερειακό Επίπεδο</vt:lpstr>
      <vt:lpstr>Διαδικασία Επιχειρηματικής Ανακάλυψης</vt:lpstr>
      <vt:lpstr>Διαδικασία Επιχειρηματικής Ανακάλυψης – χαρακτηριστικά</vt:lpstr>
      <vt:lpstr>Χρηματοδότηση</vt:lpstr>
      <vt:lpstr>Σύστημα Παρακολούθησης και Αξιολόγησης</vt:lpstr>
      <vt:lpstr>Δίκτυο Συντονισμού Στρατηγικής Έξυπνης Εξειδίκευσης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Vasilis Vasilopoulos</dc:creator>
  <cp:lastModifiedBy>Χαβιάρα, Αννα</cp:lastModifiedBy>
  <cp:revision>232</cp:revision>
  <cp:lastPrinted>2022-10-31T09:21:35Z</cp:lastPrinted>
  <dcterms:created xsi:type="dcterms:W3CDTF">2022-06-03T15:25:51Z</dcterms:created>
  <dcterms:modified xsi:type="dcterms:W3CDTF">2023-05-04T12:02:28Z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0x01010011B1C1CFF8DAB947A82F6DF0ECF25287</vt:lpwstr>
  </property>
</Properties>
</file>