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20104100" cy="11379200"/>
  <p:notesSz cx="20104100" cy="1137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471B8A-18F4-4301-85A0-AB748DE07E04}" v="2" dt="2026-03-04T08:37:28.56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Varouxi" userId="d25348e78a2b574d" providerId="LiveId" clId="{DF1C9D8A-2263-4DF5-A22E-D50A9AD85E22}"/>
    <pc:docChg chg="modSld">
      <pc:chgData name="Sophia Varouxi" userId="d25348e78a2b574d" providerId="LiveId" clId="{DF1C9D8A-2263-4DF5-A22E-D50A9AD85E22}" dt="2026-03-04T08:37:36.532" v="74" actId="6549"/>
      <pc:docMkLst>
        <pc:docMk/>
      </pc:docMkLst>
      <pc:sldChg chg="modSp mod">
        <pc:chgData name="Sophia Varouxi" userId="d25348e78a2b574d" providerId="LiveId" clId="{DF1C9D8A-2263-4DF5-A22E-D50A9AD85E22}" dt="2026-03-04T08:33:32.927" v="0" actId="20577"/>
        <pc:sldMkLst>
          <pc:docMk/>
          <pc:sldMk cId="0" sldId="257"/>
        </pc:sldMkLst>
        <pc:spChg chg="mod">
          <ac:chgData name="Sophia Varouxi" userId="d25348e78a2b574d" providerId="LiveId" clId="{DF1C9D8A-2263-4DF5-A22E-D50A9AD85E22}" dt="2026-03-04T08:33:32.927" v="0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Sophia Varouxi" userId="d25348e78a2b574d" providerId="LiveId" clId="{DF1C9D8A-2263-4DF5-A22E-D50A9AD85E22}" dt="2026-03-04T08:37:36.532" v="74" actId="6549"/>
        <pc:sldMkLst>
          <pc:docMk/>
          <pc:sldMk cId="0" sldId="258"/>
        </pc:sldMkLst>
        <pc:spChg chg="mod">
          <ac:chgData name="Sophia Varouxi" userId="d25348e78a2b574d" providerId="LiveId" clId="{DF1C9D8A-2263-4DF5-A22E-D50A9AD85E22}" dt="2026-03-04T08:37:36.532" v="74" actId="6549"/>
          <ac:spMkLst>
            <pc:docMk/>
            <pc:sldMk cId="0" sldId="258"/>
            <ac:spMk id="28" creationId="{00000000-0000-0000-0000-000000000000}"/>
          </ac:spMkLst>
        </pc:spChg>
      </pc:sldChg>
    </pc:docChg>
  </pc:docChgLst>
  <pc:docChgLst>
    <pc:chgData name="Emy Zerva (GR)" userId="0f2ceb47-1c45-406f-955d-bf320eb118cc" providerId="ADAL" clId="{3F365B89-7590-4733-9703-E1CC6BAFE625}"/>
    <pc:docChg chg="custSel modSld">
      <pc:chgData name="Emy Zerva (GR)" userId="0f2ceb47-1c45-406f-955d-bf320eb118cc" providerId="ADAL" clId="{3F365B89-7590-4733-9703-E1CC6BAFE625}" dt="2026-03-03T08:19:05.985" v="33" actId="1076"/>
      <pc:docMkLst>
        <pc:docMk/>
      </pc:docMkLst>
      <pc:sldChg chg="addSp modSp mod">
        <pc:chgData name="Emy Zerva (GR)" userId="0f2ceb47-1c45-406f-955d-bf320eb118cc" providerId="ADAL" clId="{3F365B89-7590-4733-9703-E1CC6BAFE625}" dt="2026-03-03T08:19:05.985" v="33" actId="1076"/>
        <pc:sldMkLst>
          <pc:docMk/>
          <pc:sldMk cId="0" sldId="260"/>
        </pc:sldMkLst>
        <pc:spChg chg="add mod">
          <ac:chgData name="Emy Zerva (GR)" userId="0f2ceb47-1c45-406f-955d-bf320eb118cc" providerId="ADAL" clId="{3F365B89-7590-4733-9703-E1CC6BAFE625}" dt="2026-03-03T08:19:05.985" v="33" actId="1076"/>
          <ac:spMkLst>
            <pc:docMk/>
            <pc:sldMk cId="0" sldId="260"/>
            <ac:spMk id="14" creationId="{CD8FDC10-625A-2D10-A2B4-E604701B304E}"/>
          </ac:spMkLst>
        </pc:spChg>
        <pc:graphicFrameChg chg="modGraphic">
          <ac:chgData name="Emy Zerva (GR)" userId="0f2ceb47-1c45-406f-955d-bf320eb118cc" providerId="ADAL" clId="{3F365B89-7590-4733-9703-E1CC6BAFE625}" dt="2026-03-03T08:18:10.971" v="4" actId="207"/>
          <ac:graphicFrameMkLst>
            <pc:docMk/>
            <pc:sldMk cId="0" sldId="260"/>
            <ac:graphicFrameMk id="6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dentsas001\Desktop\&#916;&#913;&#924;\Data%20PDAM\&#928;&#916;&#913;&#92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0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rgbClr val="79C94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4A-43D0-857D-907A60181CE7}"/>
              </c:ext>
            </c:extLst>
          </c:dPt>
          <c:dPt>
            <c:idx val="1"/>
            <c:bubble3D val="0"/>
            <c:spPr>
              <a:solidFill>
                <a:srgbClr val="0C4E8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4A-43D0-857D-907A60181CE7}"/>
              </c:ext>
            </c:extLst>
          </c:dPt>
          <c:dPt>
            <c:idx val="2"/>
            <c:bubble3D val="0"/>
            <c:spPr>
              <a:solidFill>
                <a:srgbClr val="18BDD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4A-43D0-857D-907A60181CE7}"/>
              </c:ext>
            </c:extLst>
          </c:dPt>
          <c:cat>
            <c:strRef>
              <c:f>Sheet1!$E$19:$E$21</c:f>
              <c:strCache>
                <c:ptCount val="3"/>
                <c:pt idx="0">
                  <c:v>Νησιά Βορείου – Νοτίου Αιγαίου &amp; Κρήτη</c:v>
                </c:pt>
                <c:pt idx="1">
                  <c:v>Δυτική Μακεδονία</c:v>
                </c:pt>
                <c:pt idx="2">
                  <c:v>Μεγαλόπολη</c:v>
                </c:pt>
              </c:strCache>
            </c:strRef>
          </c:cat>
          <c:val>
            <c:numRef>
              <c:f>Sheet1!$D$19:$D$21</c:f>
              <c:numCache>
                <c:formatCode>0.0%</c:formatCode>
                <c:ptCount val="3"/>
                <c:pt idx="0">
                  <c:v>0.13500309392098114</c:v>
                </c:pt>
                <c:pt idx="1">
                  <c:v>0.62519517342896058</c:v>
                </c:pt>
                <c:pt idx="2">
                  <c:v>0.23980173265005825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4A-43D0-857D-907A60181C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0.56773</cdr:x>
      <cdr:y>0.39221</cdr:y>
    </cdr:from>
    <cdr:to>
      <cdr:x>0.91415</cdr:x>
      <cdr:y>0.43921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B2636A1B-D0A8-D314-726B-39280DADE4D3}"/>
            </a:ext>
          </a:extLst>
        </cdr:cNvPr>
        <cdr:cNvSpPr/>
      </cdr:nvSpPr>
      <cdr:spPr>
        <a:xfrm xmlns:a="http://schemas.openxmlformats.org/drawingml/2006/main">
          <a:off x="5141406" y="2568083"/>
          <a:ext cx="3137229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lIns="0" tIns="0" rIns="0" bIns="0">
          <a:spAutoFit/>
        </a:bodyPr>
        <a:lstStyle xmlns:a="http://schemas.openxmlformats.org/drawingml/2006/main"/>
        <a:p xmlns:a="http://schemas.openxmlformats.org/drawingml/2006/main">
          <a:r>
            <a:rPr lang="el-GR" sz="2000" b="1" kern="1200" dirty="0">
              <a:latin typeface="Trebuchet MS" panose="020B0603020202020204" pitchFamily="34" charset="0"/>
            </a:rPr>
            <a:t>6</a:t>
          </a:r>
          <a:r>
            <a:rPr lang="en-US" sz="2000" b="1" kern="1200" dirty="0">
              <a:latin typeface="Trebuchet MS" panose="020B0603020202020204" pitchFamily="34" charset="0"/>
            </a:rPr>
            <a:t>2,5</a:t>
          </a:r>
          <a:r>
            <a:rPr lang="el-GR" sz="2000" b="1" kern="1200" dirty="0">
              <a:latin typeface="Trebuchet MS" panose="020B0603020202020204" pitchFamily="34" charset="0"/>
            </a:rPr>
            <a:t> % Δυτική Μακεδονία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27552"/>
            <a:ext cx="17088486" cy="238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0B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72352"/>
            <a:ext cx="14072870" cy="284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0B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0B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17216"/>
            <a:ext cx="8745284" cy="7510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17216"/>
            <a:ext cx="8745284" cy="7510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0B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28" y="-1"/>
            <a:ext cx="20100307" cy="113761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774" y="10352252"/>
            <a:ext cx="4025876" cy="7975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784" y="718951"/>
            <a:ext cx="8570595" cy="807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0B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906" y="3668440"/>
            <a:ext cx="9417685" cy="521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82656"/>
            <a:ext cx="6433312" cy="56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82656"/>
            <a:ext cx="4623943" cy="56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82656"/>
            <a:ext cx="4623943" cy="56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8031"/>
            <a:ext cx="20104099" cy="11328065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251100" y="3543174"/>
            <a:ext cx="396811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FFFFFF"/>
                </a:solidFill>
                <a:latin typeface="Trebuchet MS"/>
                <a:cs typeface="Trebuchet MS"/>
              </a:rPr>
              <a:t>ΕΣΠΑ</a:t>
            </a:r>
            <a:r>
              <a:rPr sz="395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50" spc="-10" dirty="0">
                <a:solidFill>
                  <a:srgbClr val="FFFFFF"/>
                </a:solidFill>
                <a:latin typeface="Trebuchet MS"/>
                <a:cs typeface="Trebuchet MS"/>
              </a:rPr>
              <a:t>2021-</a:t>
            </a:r>
            <a:r>
              <a:rPr sz="3950" spc="-20" dirty="0">
                <a:solidFill>
                  <a:srgbClr val="FFFFFF"/>
                </a:solidFill>
                <a:latin typeface="Trebuchet MS"/>
                <a:cs typeface="Trebuchet MS"/>
              </a:rPr>
              <a:t>2027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1100" y="4086277"/>
            <a:ext cx="7521575" cy="14439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3950" b="1" spc="-10" dirty="0">
                <a:solidFill>
                  <a:srgbClr val="FFFFFF"/>
                </a:solidFill>
                <a:latin typeface="Trebuchet MS"/>
                <a:cs typeface="Trebuchet MS"/>
              </a:rPr>
              <a:t>Πρόγραμμα</a:t>
            </a:r>
            <a:endParaRPr sz="3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4450" b="1" dirty="0">
                <a:solidFill>
                  <a:srgbClr val="18BDDE"/>
                </a:solidFill>
                <a:latin typeface="Calibri"/>
                <a:cs typeface="Calibri"/>
              </a:rPr>
              <a:t>Δίκαιη</a:t>
            </a:r>
            <a:r>
              <a:rPr sz="4450" b="1" spc="-95" dirty="0">
                <a:solidFill>
                  <a:srgbClr val="18BDDE"/>
                </a:solidFill>
                <a:latin typeface="Calibri"/>
                <a:cs typeface="Calibri"/>
              </a:rPr>
              <a:t> </a:t>
            </a:r>
            <a:r>
              <a:rPr sz="4450" b="1" dirty="0">
                <a:solidFill>
                  <a:srgbClr val="18BDDE"/>
                </a:solidFill>
                <a:latin typeface="Calibri"/>
                <a:cs typeface="Calibri"/>
              </a:rPr>
              <a:t>Αναπτυξιακή</a:t>
            </a:r>
            <a:r>
              <a:rPr sz="4450" b="1" spc="-95" dirty="0">
                <a:solidFill>
                  <a:srgbClr val="18BDDE"/>
                </a:solidFill>
                <a:latin typeface="Calibri"/>
                <a:cs typeface="Calibri"/>
              </a:rPr>
              <a:t> </a:t>
            </a:r>
            <a:r>
              <a:rPr sz="4450" b="1" spc="-10" dirty="0">
                <a:solidFill>
                  <a:srgbClr val="18BDDE"/>
                </a:solidFill>
                <a:latin typeface="Calibri"/>
                <a:cs typeface="Calibri"/>
              </a:rPr>
              <a:t>Μετάβαση</a:t>
            </a:r>
            <a:endParaRPr sz="4450">
              <a:latin typeface="Calibri"/>
              <a:cs typeface="Calibri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F0D1AB86-97C2-BE95-7B21-ABCE4340E9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99650" y="553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2C4FD-AE94-5152-E994-3AE2E7054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76" y="950536"/>
            <a:ext cx="4484571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ΕΘΝΙΚΟΣ</a:t>
            </a:r>
            <a:r>
              <a:rPr spc="-110" dirty="0"/>
              <a:t> </a:t>
            </a:r>
            <a:r>
              <a:rPr dirty="0"/>
              <a:t>ΣΤΡΑΤΗΓΙΚΟΣ</a:t>
            </a:r>
            <a:r>
              <a:rPr spc="-105" dirty="0"/>
              <a:t> </a:t>
            </a:r>
            <a:r>
              <a:rPr spc="-10" dirty="0"/>
              <a:t>ΣΤΟΧΟΣ</a:t>
            </a:r>
          </a:p>
        </p:txBody>
      </p:sp>
      <p:sp>
        <p:nvSpPr>
          <p:cNvPr id="3" name="object 3"/>
          <p:cNvSpPr/>
          <p:nvPr/>
        </p:nvSpPr>
        <p:spPr>
          <a:xfrm>
            <a:off x="1013400" y="1412743"/>
            <a:ext cx="8547735" cy="64769"/>
          </a:xfrm>
          <a:custGeom>
            <a:avLst/>
            <a:gdLst/>
            <a:ahLst/>
            <a:cxnLst/>
            <a:rect l="l" t="t" r="r" b="b"/>
            <a:pathLst>
              <a:path w="8547735" h="64769">
                <a:moveTo>
                  <a:pt x="8547265" y="0"/>
                </a:moveTo>
                <a:lnTo>
                  <a:pt x="0" y="0"/>
                </a:lnTo>
                <a:lnTo>
                  <a:pt x="0" y="64464"/>
                </a:lnTo>
                <a:lnTo>
                  <a:pt x="8547265" y="64464"/>
                </a:lnTo>
                <a:lnTo>
                  <a:pt x="8547265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0100" y="2673872"/>
            <a:ext cx="7589520" cy="214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500"/>
              </a:lnSpc>
              <a:spcBef>
                <a:spcPts val="95"/>
              </a:spcBef>
            </a:pP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Ο</a:t>
            </a:r>
            <a:r>
              <a:rPr sz="2300" b="1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Εθνικός</a:t>
            </a:r>
            <a:r>
              <a:rPr sz="2300" b="1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Στρατηγικός</a:t>
            </a:r>
            <a:r>
              <a:rPr sz="2300" b="1" spc="2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Σχεδιασμός</a:t>
            </a:r>
            <a:r>
              <a:rPr sz="2300" b="1" spc="5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για</a:t>
            </a:r>
            <a:r>
              <a:rPr sz="2300" spc="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τις</a:t>
            </a:r>
            <a:r>
              <a:rPr sz="2300" spc="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περιοχές</a:t>
            </a:r>
            <a:r>
              <a:rPr sz="2300" spc="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414042"/>
                </a:solidFill>
                <a:latin typeface="Trebuchet MS"/>
                <a:cs typeface="Trebuchet MS"/>
              </a:rPr>
              <a:t>που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επηρεάζονται</a:t>
            </a:r>
            <a:r>
              <a:rPr sz="2300" spc="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άμεσα</a:t>
            </a:r>
            <a:r>
              <a:rPr sz="2300" spc="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από</a:t>
            </a:r>
            <a:r>
              <a:rPr sz="2300" spc="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τη</a:t>
            </a:r>
            <a:r>
              <a:rPr sz="2300" spc="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διαδικασία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της</a:t>
            </a:r>
            <a:r>
              <a:rPr sz="2300" spc="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ενεργειακής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μετάβασης της</a:t>
            </a:r>
            <a:r>
              <a:rPr sz="2300" spc="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χώρας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μας</a:t>
            </a:r>
            <a:r>
              <a:rPr sz="2300" spc="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προς μια</a:t>
            </a:r>
            <a:r>
              <a:rPr sz="23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κλιματικά 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ουδέτερη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οικονομία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θέτει</a:t>
            </a:r>
            <a:r>
              <a:rPr sz="2300" b="1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ως</a:t>
            </a:r>
            <a:r>
              <a:rPr sz="2300" b="1" spc="-2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προτεραιότητά</a:t>
            </a:r>
            <a:r>
              <a:rPr sz="2300" b="1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spc="-25" dirty="0">
                <a:solidFill>
                  <a:srgbClr val="0D4F8B"/>
                </a:solidFill>
                <a:latin typeface="Trebuchet MS"/>
                <a:cs typeface="Trebuchet MS"/>
              </a:rPr>
              <a:t>του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5523" y="5083775"/>
            <a:ext cx="7764780" cy="268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220" marR="1220470" indent="-478155">
              <a:lnSpc>
                <a:spcPct val="151500"/>
              </a:lnSpc>
              <a:spcBef>
                <a:spcPts val="100"/>
              </a:spcBef>
            </a:pPr>
            <a:r>
              <a:rPr sz="2300" dirty="0">
                <a:solidFill>
                  <a:srgbClr val="79C94B"/>
                </a:solidFill>
                <a:latin typeface="Trebuchet MS"/>
                <a:cs typeface="Trebuchet MS"/>
              </a:rPr>
              <a:t>(α)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τη</a:t>
            </a:r>
            <a:r>
              <a:rPr sz="2300" b="1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στήριξη επενδύσεων</a:t>
            </a:r>
            <a:r>
              <a:rPr sz="2300" b="1" spc="4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που</a:t>
            </a:r>
            <a:r>
              <a:rPr sz="2300" b="1" spc="3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θα </a:t>
            </a:r>
            <a:r>
              <a:rPr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συμβάλλουν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άμεσα</a:t>
            </a:r>
            <a:r>
              <a:rPr sz="2300" b="1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και</a:t>
            </a:r>
            <a:r>
              <a:rPr sz="2300" b="1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αποτελεσματικά</a:t>
            </a:r>
            <a:r>
              <a:rPr sz="2300" b="1" spc="2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στον</a:t>
            </a:r>
            <a:r>
              <a:rPr sz="2300" b="1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οικονομικό</a:t>
            </a:r>
            <a:endParaRPr sz="2300" dirty="0">
              <a:latin typeface="Trebuchet MS"/>
              <a:cs typeface="Trebuchet MS"/>
            </a:endParaRPr>
          </a:p>
          <a:p>
            <a:pPr marL="490220" marR="5080">
              <a:lnSpc>
                <a:spcPts val="4180"/>
              </a:lnSpc>
              <a:spcBef>
                <a:spcPts val="175"/>
              </a:spcBef>
            </a:pP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μετασχηματισμό</a:t>
            </a:r>
            <a:r>
              <a:rPr sz="2300" b="1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αυτών</a:t>
            </a:r>
            <a:r>
              <a:rPr sz="2300" spc="-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των</a:t>
            </a:r>
            <a:r>
              <a:rPr sz="2300" b="1" spc="-3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περιοχών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 λαμβάνοντας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υπόψη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τα</a:t>
            </a:r>
            <a:r>
              <a:rPr sz="23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συγκριτικά</a:t>
            </a:r>
            <a:r>
              <a:rPr sz="23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πλεονεκτήματα</a:t>
            </a:r>
            <a:r>
              <a:rPr sz="2300" spc="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300" spc="-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αναπτυξιακές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δυνατότητες</a:t>
            </a:r>
            <a:r>
              <a:rPr sz="2300" spc="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της</a:t>
            </a:r>
            <a:r>
              <a:rPr sz="2300" spc="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καθεμιάς</a:t>
            </a:r>
            <a:r>
              <a:rPr sz="2300" spc="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5523" y="8024852"/>
            <a:ext cx="7381240" cy="1087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0220" marR="5080" indent="-478155">
              <a:lnSpc>
                <a:spcPct val="151500"/>
              </a:lnSpc>
              <a:spcBef>
                <a:spcPts val="95"/>
              </a:spcBef>
            </a:pPr>
            <a:r>
              <a:rPr sz="2300" dirty="0">
                <a:solidFill>
                  <a:srgbClr val="79C94B"/>
                </a:solidFill>
                <a:latin typeface="Trebuchet MS"/>
                <a:cs typeface="Trebuchet MS"/>
              </a:rPr>
              <a:t>(β)</a:t>
            </a:r>
            <a:r>
              <a:rPr sz="2300" spc="-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την ενδυνάμωση</a:t>
            </a:r>
            <a:r>
              <a:rPr sz="2300" b="1" spc="3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των εργαζομένων</a:t>
            </a:r>
            <a:r>
              <a:rPr sz="2300" b="1" spc="2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και</a:t>
            </a:r>
            <a:r>
              <a:rPr sz="2300" b="1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γενικά</a:t>
            </a:r>
            <a:r>
              <a:rPr sz="2300" b="1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spc="-25" dirty="0">
                <a:solidFill>
                  <a:srgbClr val="0D4F8B"/>
                </a:solidFill>
                <a:latin typeface="Trebuchet MS"/>
                <a:cs typeface="Trebuchet MS"/>
              </a:rPr>
              <a:t>του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τοπικού ανθρώπινου </a:t>
            </a:r>
            <a:r>
              <a:rPr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δυναμικού.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262507" y="2749119"/>
            <a:ext cx="0" cy="6645275"/>
          </a:xfrm>
          <a:custGeom>
            <a:avLst/>
            <a:gdLst/>
            <a:ahLst/>
            <a:cxnLst/>
            <a:rect l="l" t="t" r="r" b="b"/>
            <a:pathLst>
              <a:path h="6645275">
                <a:moveTo>
                  <a:pt x="0" y="6645012"/>
                </a:moveTo>
                <a:lnTo>
                  <a:pt x="0" y="0"/>
                </a:lnTo>
              </a:path>
            </a:pathLst>
          </a:custGeom>
          <a:ln w="42976">
            <a:solidFill>
              <a:srgbClr val="6ABC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1096" y="5335391"/>
            <a:ext cx="357505" cy="298450"/>
          </a:xfrm>
          <a:custGeom>
            <a:avLst/>
            <a:gdLst/>
            <a:ahLst/>
            <a:cxnLst/>
            <a:rect l="l" t="t" r="r" b="b"/>
            <a:pathLst>
              <a:path w="357505" h="298450">
                <a:moveTo>
                  <a:pt x="225836" y="0"/>
                </a:moveTo>
                <a:lnTo>
                  <a:pt x="0" y="0"/>
                </a:lnTo>
                <a:lnTo>
                  <a:pt x="0" y="298096"/>
                </a:lnTo>
                <a:lnTo>
                  <a:pt x="225836" y="298096"/>
                </a:lnTo>
                <a:lnTo>
                  <a:pt x="357293" y="149048"/>
                </a:lnTo>
                <a:lnTo>
                  <a:pt x="225836" y="0"/>
                </a:lnTo>
                <a:close/>
              </a:path>
            </a:pathLst>
          </a:custGeom>
          <a:solidFill>
            <a:srgbClr val="7CD24E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1096" y="8267898"/>
            <a:ext cx="357505" cy="298450"/>
          </a:xfrm>
          <a:custGeom>
            <a:avLst/>
            <a:gdLst/>
            <a:ahLst/>
            <a:cxnLst/>
            <a:rect l="l" t="t" r="r" b="b"/>
            <a:pathLst>
              <a:path w="357505" h="298450">
                <a:moveTo>
                  <a:pt x="225836" y="0"/>
                </a:moveTo>
                <a:lnTo>
                  <a:pt x="0" y="0"/>
                </a:lnTo>
                <a:lnTo>
                  <a:pt x="0" y="298096"/>
                </a:lnTo>
                <a:lnTo>
                  <a:pt x="225836" y="298096"/>
                </a:lnTo>
                <a:lnTo>
                  <a:pt x="357293" y="149048"/>
                </a:lnTo>
                <a:lnTo>
                  <a:pt x="225836" y="0"/>
                </a:lnTo>
                <a:close/>
              </a:path>
            </a:pathLst>
          </a:custGeom>
          <a:solidFill>
            <a:srgbClr val="7CD24E">
              <a:alpha val="9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 descr="A picture containing background pattern  Description automatically generat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4749" y="1827760"/>
            <a:ext cx="9224754" cy="83879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710119" y="2250933"/>
            <a:ext cx="1285875" cy="6324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90"/>
              </a:spcBef>
            </a:pPr>
            <a:r>
              <a:rPr sz="2000" b="1" spc="-10" dirty="0">
                <a:solidFill>
                  <a:srgbClr val="79C94B"/>
                </a:solidFill>
                <a:latin typeface="Trebuchet MS"/>
                <a:cs typeface="Trebuchet MS"/>
              </a:rPr>
              <a:t>Δυτική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395"/>
              </a:lnSpc>
            </a:pPr>
            <a:r>
              <a:rPr sz="2000" b="1" spc="-10" dirty="0">
                <a:solidFill>
                  <a:srgbClr val="79C94B"/>
                </a:solidFill>
                <a:latin typeface="Trebuchet MS"/>
                <a:cs typeface="Trebuchet MS"/>
              </a:rPr>
              <a:t>Μακεδονία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12495" y="2907226"/>
            <a:ext cx="8976995" cy="5511165"/>
          </a:xfrm>
          <a:custGeom>
            <a:avLst/>
            <a:gdLst/>
            <a:ahLst/>
            <a:cxnLst/>
            <a:rect l="l" t="t" r="r" b="b"/>
            <a:pathLst>
              <a:path w="8976994" h="5511165">
                <a:moveTo>
                  <a:pt x="1394941" y="0"/>
                </a:moveTo>
                <a:lnTo>
                  <a:pt x="0" y="0"/>
                </a:lnTo>
              </a:path>
              <a:path w="8976994" h="5511165">
                <a:moveTo>
                  <a:pt x="2300500" y="4382327"/>
                </a:moveTo>
                <a:lnTo>
                  <a:pt x="2300500" y="5510773"/>
                </a:lnTo>
              </a:path>
              <a:path w="8976994" h="5511165">
                <a:moveTo>
                  <a:pt x="2300816" y="5487073"/>
                </a:moveTo>
                <a:lnTo>
                  <a:pt x="0" y="5487073"/>
                </a:lnTo>
              </a:path>
              <a:path w="8976994" h="5511165">
                <a:moveTo>
                  <a:pt x="8976481" y="3862818"/>
                </a:moveTo>
                <a:lnTo>
                  <a:pt x="7002622" y="3862818"/>
                </a:lnTo>
              </a:path>
            </a:pathLst>
          </a:custGeom>
          <a:ln w="48032">
            <a:solidFill>
              <a:srgbClr val="79C9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10119" y="7692713"/>
            <a:ext cx="1966595" cy="6324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2390"/>
              </a:lnSpc>
              <a:spcBef>
                <a:spcPts val="175"/>
              </a:spcBef>
            </a:pP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Μεγαλόπολη</a:t>
            </a:r>
            <a:r>
              <a:rPr sz="2000" b="1" spc="-13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79C94B"/>
                </a:solidFill>
                <a:latin typeface="Trebuchet MS"/>
                <a:cs typeface="Trebuchet MS"/>
              </a:rPr>
              <a:t>&amp;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όμορες</a:t>
            </a:r>
            <a:r>
              <a:rPr sz="2000" b="1" spc="-7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79C94B"/>
                </a:solidFill>
                <a:latin typeface="Trebuchet MS"/>
                <a:cs typeface="Trebuchet MS"/>
              </a:rPr>
              <a:t>περιοχές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726645" y="5725700"/>
            <a:ext cx="1900555" cy="9359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2555" marR="5080" indent="-110489" algn="r">
              <a:lnSpc>
                <a:spcPts val="2390"/>
              </a:lnSpc>
              <a:spcBef>
                <a:spcPts val="175"/>
              </a:spcBef>
            </a:pP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Νησιά</a:t>
            </a:r>
            <a:r>
              <a:rPr sz="2000" b="1" spc="-9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Βορείου</a:t>
            </a:r>
            <a:r>
              <a:rPr sz="2000" b="1" spc="-8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spc="-50" dirty="0">
                <a:solidFill>
                  <a:srgbClr val="79C94B"/>
                </a:solidFill>
                <a:latin typeface="Trebuchet MS"/>
                <a:cs typeface="Trebuchet MS"/>
              </a:rPr>
              <a:t>–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Νοτίου</a:t>
            </a:r>
            <a:r>
              <a:rPr sz="2000" b="1" spc="-5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79C94B"/>
                </a:solidFill>
                <a:latin typeface="Trebuchet MS"/>
                <a:cs typeface="Trebuchet MS"/>
              </a:rPr>
              <a:t>Αιγαίου</a:t>
            </a:r>
            <a:endParaRPr sz="2000">
              <a:latin typeface="Trebuchet MS"/>
              <a:cs typeface="Trebuchet MS"/>
            </a:endParaRPr>
          </a:p>
          <a:p>
            <a:pPr marR="5080" algn="r">
              <a:lnSpc>
                <a:spcPts val="2310"/>
              </a:lnSpc>
            </a:pP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&amp;</a:t>
            </a:r>
            <a:r>
              <a:rPr sz="2000" b="1" spc="-1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79C94B"/>
                </a:solidFill>
                <a:latin typeface="Trebuchet MS"/>
                <a:cs typeface="Trebuchet MS"/>
              </a:rPr>
              <a:t>Κρήτης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00" y="1412743"/>
            <a:ext cx="4591050" cy="64769"/>
          </a:xfrm>
          <a:custGeom>
            <a:avLst/>
            <a:gdLst/>
            <a:ahLst/>
            <a:cxnLst/>
            <a:rect l="l" t="t" r="r" b="b"/>
            <a:pathLst>
              <a:path w="4591050" h="64769">
                <a:moveTo>
                  <a:pt x="4590910" y="0"/>
                </a:moveTo>
                <a:lnTo>
                  <a:pt x="0" y="0"/>
                </a:lnTo>
                <a:lnTo>
                  <a:pt x="0" y="64464"/>
                </a:lnTo>
                <a:lnTo>
                  <a:pt x="4590910" y="64464"/>
                </a:lnTo>
                <a:lnTo>
                  <a:pt x="4590910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00784" y="718951"/>
            <a:ext cx="10492105" cy="80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ΕΔΑΦΙΚΑ</a:t>
            </a:r>
            <a:r>
              <a:rPr spc="-35" dirty="0"/>
              <a:t> </a:t>
            </a:r>
            <a:r>
              <a:rPr dirty="0"/>
              <a:t>ΣΧΕΔΙΑ</a:t>
            </a:r>
            <a:r>
              <a:rPr spc="-35" dirty="0"/>
              <a:t> </a:t>
            </a:r>
            <a:r>
              <a:rPr dirty="0"/>
              <a:t>ΔΙΚΑΙΗΣ</a:t>
            </a:r>
            <a:r>
              <a:rPr spc="-30" dirty="0"/>
              <a:t> </a:t>
            </a:r>
            <a:r>
              <a:rPr spc="-10" dirty="0"/>
              <a:t>ΜΕΤΑΒΑΣΗΣ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0784" y="1501375"/>
            <a:ext cx="5843905" cy="80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00" b="1" dirty="0">
                <a:solidFill>
                  <a:srgbClr val="00BCDE"/>
                </a:solidFill>
                <a:latin typeface="Calibri"/>
                <a:cs typeface="Calibri"/>
              </a:rPr>
              <a:t>&amp;</a:t>
            </a:r>
            <a:r>
              <a:rPr sz="5100" b="1" spc="-45" dirty="0">
                <a:solidFill>
                  <a:srgbClr val="00BCDE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00BCDE"/>
                </a:solidFill>
                <a:latin typeface="Calibri"/>
                <a:cs typeface="Calibri"/>
              </a:rPr>
              <a:t>ΠΡΟΓΡΑΜΜΑ</a:t>
            </a:r>
            <a:r>
              <a:rPr sz="5100" b="1" spc="-45" dirty="0">
                <a:solidFill>
                  <a:srgbClr val="00BCDE"/>
                </a:solidFill>
                <a:latin typeface="Calibri"/>
                <a:cs typeface="Calibri"/>
              </a:rPr>
              <a:t> </a:t>
            </a:r>
            <a:r>
              <a:rPr sz="5100" b="1" spc="-25" dirty="0">
                <a:solidFill>
                  <a:srgbClr val="00BCDE"/>
                </a:solidFill>
                <a:latin typeface="Calibri"/>
                <a:cs typeface="Calibri"/>
              </a:rPr>
              <a:t>ΔΑΜ</a:t>
            </a:r>
            <a:endParaRPr sz="5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0146" y="2195166"/>
            <a:ext cx="5209540" cy="64769"/>
          </a:xfrm>
          <a:custGeom>
            <a:avLst/>
            <a:gdLst/>
            <a:ahLst/>
            <a:cxnLst/>
            <a:rect l="l" t="t" r="r" b="b"/>
            <a:pathLst>
              <a:path w="5209540" h="64769">
                <a:moveTo>
                  <a:pt x="5208990" y="0"/>
                </a:moveTo>
                <a:lnTo>
                  <a:pt x="0" y="0"/>
                </a:lnTo>
                <a:lnTo>
                  <a:pt x="0" y="64464"/>
                </a:lnTo>
                <a:lnTo>
                  <a:pt x="5208990" y="64464"/>
                </a:lnTo>
                <a:lnTo>
                  <a:pt x="5208990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3343" y="4718165"/>
            <a:ext cx="4957445" cy="1618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1500"/>
              </a:lnSpc>
              <a:spcBef>
                <a:spcPts val="95"/>
              </a:spcBef>
            </a:pP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Το</a:t>
            </a:r>
            <a:r>
              <a:rPr sz="2300" spc="2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όραμα</a:t>
            </a:r>
            <a:r>
              <a:rPr sz="2300" spc="2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300" spc="2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οι</a:t>
            </a:r>
            <a:r>
              <a:rPr sz="2300" spc="22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πυλώνες</a:t>
            </a:r>
            <a:r>
              <a:rPr sz="2300" spc="229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ανάπτυξης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που</a:t>
            </a:r>
            <a:r>
              <a:rPr sz="2300" spc="3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ανέδειξε</a:t>
            </a:r>
            <a:r>
              <a:rPr sz="2300" spc="3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ο</a:t>
            </a:r>
            <a:r>
              <a:rPr sz="2300" spc="3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Εθνικός</a:t>
            </a:r>
            <a:r>
              <a:rPr sz="2300" spc="3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Στρατηγικός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Σχεδιασμός</a:t>
            </a:r>
            <a:r>
              <a:rPr sz="2300" spc="2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(ΣΔΑΜ)</a:t>
            </a:r>
            <a:r>
              <a:rPr sz="2300" spc="2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προσαρμόστηκαν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3343" y="6311030"/>
            <a:ext cx="2102485" cy="1087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500"/>
              </a:lnSpc>
              <a:spcBef>
                <a:spcPts val="95"/>
              </a:spcBef>
              <a:tabLst>
                <a:tab pos="982980" algn="l"/>
              </a:tabLst>
            </a:pPr>
            <a:r>
              <a:rPr sz="2300" spc="-20" dirty="0">
                <a:solidFill>
                  <a:srgbClr val="414042"/>
                </a:solidFill>
                <a:latin typeface="Trebuchet MS"/>
                <a:cs typeface="Trebuchet MS"/>
              </a:rPr>
              <a:t>στις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	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ανάγκες χαρακτηριστικά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76189" y="6311030"/>
            <a:ext cx="2674620" cy="1087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7329">
              <a:lnSpc>
                <a:spcPct val="151500"/>
              </a:lnSpc>
              <a:spcBef>
                <a:spcPts val="95"/>
              </a:spcBef>
              <a:tabLst>
                <a:tab pos="847090" algn="l"/>
                <a:tab pos="1109980" algn="l"/>
                <a:tab pos="1600200" algn="l"/>
                <a:tab pos="1864360" algn="l"/>
                <a:tab pos="2314575" algn="l"/>
              </a:tabLst>
            </a:pPr>
            <a:r>
              <a:rPr sz="2300" spc="-25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		</a:t>
            </a:r>
            <a:r>
              <a:rPr sz="2300" spc="-25" dirty="0">
                <a:solidFill>
                  <a:srgbClr val="414042"/>
                </a:solidFill>
                <a:latin typeface="Trebuchet MS"/>
                <a:cs typeface="Trebuchet MS"/>
              </a:rPr>
              <a:t>τα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		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ειδικά </a:t>
            </a:r>
            <a:r>
              <a:rPr sz="2300" spc="-20" dirty="0">
                <a:solidFill>
                  <a:srgbClr val="414042"/>
                </a:solidFill>
                <a:latin typeface="Trebuchet MS"/>
                <a:cs typeface="Trebuchet MS"/>
              </a:rPr>
              <a:t>κάθε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	</a:t>
            </a:r>
            <a:r>
              <a:rPr sz="2300" spc="-20" dirty="0">
                <a:solidFill>
                  <a:srgbClr val="414042"/>
                </a:solidFill>
                <a:latin typeface="Trebuchet MS"/>
                <a:cs typeface="Trebuchet MS"/>
              </a:rPr>
              <a:t>μιας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	</a:t>
            </a:r>
            <a:r>
              <a:rPr sz="2300" spc="-25" dirty="0">
                <a:solidFill>
                  <a:srgbClr val="414042"/>
                </a:solidFill>
                <a:latin typeface="Trebuchet MS"/>
                <a:cs typeface="Trebuchet MS"/>
              </a:rPr>
              <a:t>από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	</a:t>
            </a:r>
            <a:r>
              <a:rPr sz="2300" spc="-25" dirty="0">
                <a:solidFill>
                  <a:srgbClr val="414042"/>
                </a:solidFill>
                <a:latin typeface="Trebuchet MS"/>
                <a:cs typeface="Trebuchet MS"/>
              </a:rPr>
              <a:t>τις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343" y="7372799"/>
            <a:ext cx="4957445" cy="1087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500"/>
              </a:lnSpc>
              <a:spcBef>
                <a:spcPts val="95"/>
              </a:spcBef>
              <a:tabLst>
                <a:tab pos="672465" algn="l"/>
                <a:tab pos="2306320" algn="l"/>
                <a:tab pos="3493770" algn="l"/>
              </a:tabLst>
            </a:pP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επηρεαζόμενες</a:t>
            </a:r>
            <a:r>
              <a:rPr sz="2300" spc="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περιοχές</a:t>
            </a:r>
            <a:r>
              <a:rPr sz="2300" spc="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σύμφωνα</a:t>
            </a:r>
            <a:r>
              <a:rPr sz="2300" spc="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414042"/>
                </a:solidFill>
                <a:latin typeface="Trebuchet MS"/>
                <a:cs typeface="Trebuchet MS"/>
              </a:rPr>
              <a:t>με τον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	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Μηχανισμό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	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Δίκαιης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	</a:t>
            </a:r>
            <a:r>
              <a:rPr sz="2300" spc="-10" dirty="0">
                <a:solidFill>
                  <a:srgbClr val="414042"/>
                </a:solidFill>
                <a:latin typeface="Trebuchet MS"/>
                <a:cs typeface="Trebuchet MS"/>
              </a:rPr>
              <a:t>Μετάβασης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3343" y="8612352"/>
            <a:ext cx="3431540" cy="3790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300" spc="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τις</a:t>
            </a:r>
            <a:r>
              <a:rPr sz="2300" spc="2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επιλεξιμότητές</a:t>
            </a:r>
            <a:r>
              <a:rPr sz="2300" spc="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414042"/>
                </a:solidFill>
                <a:latin typeface="Trebuchet MS"/>
                <a:cs typeface="Trebuchet MS"/>
              </a:rPr>
              <a:t>του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5459" y="4718165"/>
            <a:ext cx="4629785" cy="3242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1500"/>
              </a:lnSpc>
              <a:spcBef>
                <a:spcPts val="95"/>
              </a:spcBef>
            </a:pP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Τρία</a:t>
            </a:r>
            <a:r>
              <a:rPr sz="2300" b="1" spc="-2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(3)</a:t>
            </a:r>
            <a:r>
              <a:rPr sz="2300" b="1" spc="-2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διακριτά</a:t>
            </a:r>
            <a:r>
              <a:rPr sz="2300" b="1" spc="-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Εδαφικά</a:t>
            </a:r>
            <a:r>
              <a:rPr sz="2300" b="1" spc="-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Σχέδια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Δίκαιης</a:t>
            </a:r>
            <a:r>
              <a:rPr sz="2300" b="1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Μετάβασης</a:t>
            </a:r>
            <a:r>
              <a:rPr sz="2300" b="1" spc="2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(ΕΣΔΙΜ):</a:t>
            </a:r>
            <a:endParaRPr sz="2300">
              <a:latin typeface="Trebuchet MS"/>
              <a:cs typeface="Trebuchet MS"/>
            </a:endParaRPr>
          </a:p>
          <a:p>
            <a:pPr marL="440055" indent="-427355">
              <a:lnSpc>
                <a:spcPct val="100000"/>
              </a:lnSpc>
              <a:spcBef>
                <a:spcPts val="1500"/>
              </a:spcBef>
              <a:buAutoNum type="arabicPeriod"/>
              <a:tabLst>
                <a:tab pos="440055" algn="l"/>
              </a:tabLst>
            </a:pP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ΕΣΔΙΜ</a:t>
            </a:r>
            <a:r>
              <a:rPr sz="2300" b="1" spc="-3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Δυτικής</a:t>
            </a:r>
            <a:r>
              <a:rPr sz="2300" b="1" spc="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Μακεδονίας</a:t>
            </a:r>
            <a:endParaRPr sz="2300">
              <a:latin typeface="Trebuchet MS"/>
              <a:cs typeface="Trebuchet MS"/>
            </a:endParaRPr>
          </a:p>
          <a:p>
            <a:pPr marL="440055" indent="-427355">
              <a:lnSpc>
                <a:spcPct val="100000"/>
              </a:lnSpc>
              <a:spcBef>
                <a:spcPts val="1510"/>
              </a:spcBef>
              <a:buAutoNum type="arabicPeriod"/>
              <a:tabLst>
                <a:tab pos="440055" algn="l"/>
              </a:tabLst>
            </a:pP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ΕΣΔΙΜ</a:t>
            </a:r>
            <a:r>
              <a:rPr sz="2300" b="1" spc="-2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Μεγαλόπολης</a:t>
            </a:r>
            <a:endParaRPr sz="2300">
              <a:latin typeface="Trebuchet MS"/>
              <a:cs typeface="Trebuchet MS"/>
            </a:endParaRPr>
          </a:p>
          <a:p>
            <a:pPr marL="440055" marR="533400" indent="-427990">
              <a:lnSpc>
                <a:spcPct val="151500"/>
              </a:lnSpc>
              <a:spcBef>
                <a:spcPts val="80"/>
              </a:spcBef>
              <a:buAutoNum type="arabicPeriod"/>
              <a:tabLst>
                <a:tab pos="440055" algn="l"/>
              </a:tabLst>
            </a:pP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ΕΣΔΙΜ</a:t>
            </a:r>
            <a:r>
              <a:rPr sz="2300" b="1" spc="-3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Νήσων</a:t>
            </a:r>
            <a:r>
              <a:rPr sz="2300" b="1" spc="-2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Βορείου</a:t>
            </a:r>
            <a:r>
              <a:rPr sz="2300" b="1" spc="-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spc="-50" dirty="0">
                <a:solidFill>
                  <a:srgbClr val="0D4F8B"/>
                </a:solidFill>
                <a:latin typeface="Trebuchet MS"/>
                <a:cs typeface="Trebuchet MS"/>
              </a:rPr>
              <a:t>-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Νοτίου</a:t>
            </a:r>
            <a:r>
              <a:rPr sz="2300" b="1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Αιγαίου</a:t>
            </a:r>
            <a:r>
              <a:rPr sz="2300" b="1" spc="2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D4F8B"/>
                </a:solidFill>
                <a:latin typeface="Trebuchet MS"/>
                <a:cs typeface="Trebuchet MS"/>
              </a:rPr>
              <a:t>και</a:t>
            </a:r>
            <a:r>
              <a:rPr sz="2300" b="1" spc="1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Κρήτης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094561" y="2821449"/>
            <a:ext cx="1347470" cy="1451610"/>
            <a:chOff x="9094561" y="3165084"/>
            <a:chExt cx="1347470" cy="1451610"/>
          </a:xfrm>
        </p:grpSpPr>
        <p:sp>
          <p:nvSpPr>
            <p:cNvPr id="13" name="object 13"/>
            <p:cNvSpPr/>
            <p:nvPr/>
          </p:nvSpPr>
          <p:spPr>
            <a:xfrm>
              <a:off x="9975577" y="3537967"/>
              <a:ext cx="266065" cy="267335"/>
            </a:xfrm>
            <a:custGeom>
              <a:avLst/>
              <a:gdLst/>
              <a:ahLst/>
              <a:cxnLst/>
              <a:rect l="l" t="t" r="r" b="b"/>
              <a:pathLst>
                <a:path w="266065" h="267335">
                  <a:moveTo>
                    <a:pt x="216777" y="0"/>
                  </a:moveTo>
                  <a:lnTo>
                    <a:pt x="132721" y="84478"/>
                  </a:lnTo>
                  <a:lnTo>
                    <a:pt x="48664" y="0"/>
                  </a:lnTo>
                  <a:lnTo>
                    <a:pt x="0" y="48875"/>
                  </a:lnTo>
                  <a:lnTo>
                    <a:pt x="84056" y="133353"/>
                  </a:lnTo>
                  <a:lnTo>
                    <a:pt x="0" y="217831"/>
                  </a:lnTo>
                  <a:lnTo>
                    <a:pt x="48664" y="266706"/>
                  </a:lnTo>
                  <a:lnTo>
                    <a:pt x="132721" y="182228"/>
                  </a:lnTo>
                  <a:lnTo>
                    <a:pt x="216777" y="266706"/>
                  </a:lnTo>
                  <a:lnTo>
                    <a:pt x="265442" y="217831"/>
                  </a:lnTo>
                  <a:lnTo>
                    <a:pt x="181385" y="133353"/>
                  </a:lnTo>
                  <a:lnTo>
                    <a:pt x="265442" y="48875"/>
                  </a:lnTo>
                  <a:lnTo>
                    <a:pt x="216777" y="0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9207" y="3632768"/>
              <a:ext cx="149153" cy="12387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469971" y="3632771"/>
              <a:ext cx="512445" cy="617220"/>
            </a:xfrm>
            <a:custGeom>
              <a:avLst/>
              <a:gdLst/>
              <a:ahLst/>
              <a:cxnLst/>
              <a:rect l="l" t="t" r="r" b="b"/>
              <a:pathLst>
                <a:path w="512445" h="617220">
                  <a:moveTo>
                    <a:pt x="58140" y="559015"/>
                  </a:moveTo>
                  <a:lnTo>
                    <a:pt x="37757" y="556552"/>
                  </a:lnTo>
                  <a:lnTo>
                    <a:pt x="22174" y="554431"/>
                  </a:lnTo>
                  <a:lnTo>
                    <a:pt x="8636" y="552373"/>
                  </a:lnTo>
                  <a:lnTo>
                    <a:pt x="0" y="603465"/>
                  </a:lnTo>
                  <a:lnTo>
                    <a:pt x="14706" y="605726"/>
                  </a:lnTo>
                  <a:lnTo>
                    <a:pt x="31089" y="607936"/>
                  </a:lnTo>
                  <a:lnTo>
                    <a:pt x="52552" y="610514"/>
                  </a:lnTo>
                  <a:lnTo>
                    <a:pt x="58140" y="559015"/>
                  </a:lnTo>
                  <a:close/>
                </a:path>
                <a:path w="512445" h="617220">
                  <a:moveTo>
                    <a:pt x="159258" y="564807"/>
                  </a:moveTo>
                  <a:lnTo>
                    <a:pt x="147078" y="564476"/>
                  </a:lnTo>
                  <a:lnTo>
                    <a:pt x="134734" y="563956"/>
                  </a:lnTo>
                  <a:lnTo>
                    <a:pt x="122250" y="563295"/>
                  </a:lnTo>
                  <a:lnTo>
                    <a:pt x="109651" y="562483"/>
                  </a:lnTo>
                  <a:lnTo>
                    <a:pt x="106172" y="614311"/>
                  </a:lnTo>
                  <a:lnTo>
                    <a:pt x="119316" y="615175"/>
                  </a:lnTo>
                  <a:lnTo>
                    <a:pt x="132359" y="615886"/>
                  </a:lnTo>
                  <a:lnTo>
                    <a:pt x="145262" y="616445"/>
                  </a:lnTo>
                  <a:lnTo>
                    <a:pt x="158000" y="616839"/>
                  </a:lnTo>
                  <a:lnTo>
                    <a:pt x="159258" y="564807"/>
                  </a:lnTo>
                  <a:close/>
                </a:path>
                <a:path w="512445" h="617220">
                  <a:moveTo>
                    <a:pt x="343801" y="186016"/>
                  </a:moveTo>
                  <a:lnTo>
                    <a:pt x="336207" y="178231"/>
                  </a:lnTo>
                  <a:lnTo>
                    <a:pt x="329247" y="169875"/>
                  </a:lnTo>
                  <a:lnTo>
                    <a:pt x="322948" y="161023"/>
                  </a:lnTo>
                  <a:lnTo>
                    <a:pt x="317373" y="151688"/>
                  </a:lnTo>
                  <a:lnTo>
                    <a:pt x="270497" y="174231"/>
                  </a:lnTo>
                  <a:lnTo>
                    <a:pt x="278053" y="187401"/>
                  </a:lnTo>
                  <a:lnTo>
                    <a:pt x="286639" y="199885"/>
                  </a:lnTo>
                  <a:lnTo>
                    <a:pt x="296214" y="211594"/>
                  </a:lnTo>
                  <a:lnTo>
                    <a:pt x="306730" y="222465"/>
                  </a:lnTo>
                  <a:lnTo>
                    <a:pt x="343801" y="186016"/>
                  </a:lnTo>
                  <a:close/>
                </a:path>
                <a:path w="512445" h="617220">
                  <a:moveTo>
                    <a:pt x="372884" y="591566"/>
                  </a:moveTo>
                  <a:lnTo>
                    <a:pt x="356019" y="543521"/>
                  </a:lnTo>
                  <a:lnTo>
                    <a:pt x="344589" y="547116"/>
                  </a:lnTo>
                  <a:lnTo>
                    <a:pt x="333044" y="550316"/>
                  </a:lnTo>
                  <a:lnTo>
                    <a:pt x="321411" y="553123"/>
                  </a:lnTo>
                  <a:lnTo>
                    <a:pt x="309676" y="555536"/>
                  </a:lnTo>
                  <a:lnTo>
                    <a:pt x="319582" y="605459"/>
                  </a:lnTo>
                  <a:lnTo>
                    <a:pt x="333057" y="602703"/>
                  </a:lnTo>
                  <a:lnTo>
                    <a:pt x="346468" y="599465"/>
                  </a:lnTo>
                  <a:lnTo>
                    <a:pt x="359752" y="595744"/>
                  </a:lnTo>
                  <a:lnTo>
                    <a:pt x="372884" y="591566"/>
                  </a:lnTo>
                  <a:close/>
                </a:path>
                <a:path w="512445" h="617220">
                  <a:moveTo>
                    <a:pt x="481584" y="352666"/>
                  </a:moveTo>
                  <a:lnTo>
                    <a:pt x="475843" y="339471"/>
                  </a:lnTo>
                  <a:lnTo>
                    <a:pt x="469353" y="326631"/>
                  </a:lnTo>
                  <a:lnTo>
                    <a:pt x="462140" y="314159"/>
                  </a:lnTo>
                  <a:lnTo>
                    <a:pt x="454202" y="302107"/>
                  </a:lnTo>
                  <a:lnTo>
                    <a:pt x="410794" y="331177"/>
                  </a:lnTo>
                  <a:lnTo>
                    <a:pt x="417156" y="340829"/>
                  </a:lnTo>
                  <a:lnTo>
                    <a:pt x="422935" y="350799"/>
                  </a:lnTo>
                  <a:lnTo>
                    <a:pt x="428129" y="361086"/>
                  </a:lnTo>
                  <a:lnTo>
                    <a:pt x="432714" y="371627"/>
                  </a:lnTo>
                  <a:lnTo>
                    <a:pt x="481584" y="352666"/>
                  </a:lnTo>
                  <a:close/>
                </a:path>
                <a:path w="512445" h="617220">
                  <a:moveTo>
                    <a:pt x="511924" y="8534"/>
                  </a:moveTo>
                  <a:lnTo>
                    <a:pt x="501497" y="5613"/>
                  </a:lnTo>
                  <a:lnTo>
                    <a:pt x="490931" y="3200"/>
                  </a:lnTo>
                  <a:lnTo>
                    <a:pt x="480250" y="1320"/>
                  </a:lnTo>
                  <a:lnTo>
                    <a:pt x="469468" y="0"/>
                  </a:lnTo>
                  <a:lnTo>
                    <a:pt x="463892" y="50774"/>
                  </a:lnTo>
                  <a:lnTo>
                    <a:pt x="471843" y="51752"/>
                  </a:lnTo>
                  <a:lnTo>
                    <a:pt x="479755" y="53111"/>
                  </a:lnTo>
                  <a:lnTo>
                    <a:pt x="487603" y="54838"/>
                  </a:lnTo>
                  <a:lnTo>
                    <a:pt x="495388" y="56883"/>
                  </a:lnTo>
                  <a:lnTo>
                    <a:pt x="511924" y="8534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66872" y="4128261"/>
              <a:ext cx="73312" cy="720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679787" y="3853980"/>
              <a:ext cx="287020" cy="396240"/>
            </a:xfrm>
            <a:custGeom>
              <a:avLst/>
              <a:gdLst/>
              <a:ahLst/>
              <a:cxnLst/>
              <a:rect l="l" t="t" r="r" b="b"/>
              <a:pathLst>
                <a:path w="287020" h="396239">
                  <a:moveTo>
                    <a:pt x="55626" y="392366"/>
                  </a:moveTo>
                  <a:lnTo>
                    <a:pt x="50457" y="341274"/>
                  </a:lnTo>
                  <a:lnTo>
                    <a:pt x="38404" y="342303"/>
                  </a:lnTo>
                  <a:lnTo>
                    <a:pt x="25946" y="343166"/>
                  </a:lnTo>
                  <a:lnTo>
                    <a:pt x="13131" y="343839"/>
                  </a:lnTo>
                  <a:lnTo>
                    <a:pt x="0" y="344335"/>
                  </a:lnTo>
                  <a:lnTo>
                    <a:pt x="1587" y="395630"/>
                  </a:lnTo>
                  <a:lnTo>
                    <a:pt x="15595" y="395122"/>
                  </a:lnTo>
                  <a:lnTo>
                    <a:pt x="29311" y="394398"/>
                  </a:lnTo>
                  <a:lnTo>
                    <a:pt x="42672" y="393471"/>
                  </a:lnTo>
                  <a:lnTo>
                    <a:pt x="55626" y="392366"/>
                  </a:lnTo>
                  <a:close/>
                </a:path>
                <a:path w="287020" h="396239">
                  <a:moveTo>
                    <a:pt x="208572" y="37172"/>
                  </a:moveTo>
                  <a:lnTo>
                    <a:pt x="198831" y="27089"/>
                  </a:lnTo>
                  <a:lnTo>
                    <a:pt x="189077" y="17437"/>
                  </a:lnTo>
                  <a:lnTo>
                    <a:pt x="179565" y="8369"/>
                  </a:lnTo>
                  <a:lnTo>
                    <a:pt x="170535" y="0"/>
                  </a:lnTo>
                  <a:lnTo>
                    <a:pt x="135255" y="37388"/>
                  </a:lnTo>
                  <a:lnTo>
                    <a:pt x="143979" y="45491"/>
                  </a:lnTo>
                  <a:lnTo>
                    <a:pt x="152882" y="53962"/>
                  </a:lnTo>
                  <a:lnTo>
                    <a:pt x="161848" y="62826"/>
                  </a:lnTo>
                  <a:lnTo>
                    <a:pt x="170751" y="72047"/>
                  </a:lnTo>
                  <a:lnTo>
                    <a:pt x="208572" y="37172"/>
                  </a:lnTo>
                  <a:close/>
                </a:path>
                <a:path w="287020" h="396239">
                  <a:moveTo>
                    <a:pt x="286931" y="215404"/>
                  </a:moveTo>
                  <a:lnTo>
                    <a:pt x="286842" y="208610"/>
                  </a:lnTo>
                  <a:lnTo>
                    <a:pt x="286537" y="201828"/>
                  </a:lnTo>
                  <a:lnTo>
                    <a:pt x="286042" y="195072"/>
                  </a:lnTo>
                  <a:lnTo>
                    <a:pt x="285356" y="188328"/>
                  </a:lnTo>
                  <a:lnTo>
                    <a:pt x="234264" y="194233"/>
                  </a:lnTo>
                  <a:lnTo>
                    <a:pt x="235115" y="201295"/>
                  </a:lnTo>
                  <a:lnTo>
                    <a:pt x="235432" y="208343"/>
                  </a:lnTo>
                  <a:lnTo>
                    <a:pt x="235432" y="221830"/>
                  </a:lnTo>
                  <a:lnTo>
                    <a:pt x="235000" y="229311"/>
                  </a:lnTo>
                  <a:lnTo>
                    <a:pt x="234581" y="233527"/>
                  </a:lnTo>
                  <a:lnTo>
                    <a:pt x="233845" y="237731"/>
                  </a:lnTo>
                  <a:lnTo>
                    <a:pt x="284518" y="246481"/>
                  </a:lnTo>
                  <a:lnTo>
                    <a:pt x="285673" y="240258"/>
                  </a:lnTo>
                  <a:lnTo>
                    <a:pt x="286308" y="233946"/>
                  </a:lnTo>
                  <a:lnTo>
                    <a:pt x="286829" y="223405"/>
                  </a:lnTo>
                  <a:lnTo>
                    <a:pt x="286931" y="215404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1460" y="3541759"/>
              <a:ext cx="164321" cy="24521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043833" y="3942451"/>
              <a:ext cx="168275" cy="293370"/>
            </a:xfrm>
            <a:custGeom>
              <a:avLst/>
              <a:gdLst/>
              <a:ahLst/>
              <a:cxnLst/>
              <a:rect l="l" t="t" r="r" b="b"/>
              <a:pathLst>
                <a:path w="168275" h="293370">
                  <a:moveTo>
                    <a:pt x="84056" y="0"/>
                  </a:moveTo>
                  <a:lnTo>
                    <a:pt x="17274" y="157685"/>
                  </a:lnTo>
                  <a:lnTo>
                    <a:pt x="44977" y="157685"/>
                  </a:lnTo>
                  <a:lnTo>
                    <a:pt x="0" y="251327"/>
                  </a:lnTo>
                  <a:lnTo>
                    <a:pt x="66781" y="251327"/>
                  </a:lnTo>
                  <a:lnTo>
                    <a:pt x="66781" y="293250"/>
                  </a:lnTo>
                  <a:lnTo>
                    <a:pt x="101331" y="293250"/>
                  </a:lnTo>
                  <a:lnTo>
                    <a:pt x="101331" y="251327"/>
                  </a:lnTo>
                  <a:lnTo>
                    <a:pt x="168113" y="251327"/>
                  </a:lnTo>
                  <a:lnTo>
                    <a:pt x="123135" y="157685"/>
                  </a:lnTo>
                  <a:lnTo>
                    <a:pt x="150838" y="157685"/>
                  </a:lnTo>
                  <a:lnTo>
                    <a:pt x="84056" y="0"/>
                  </a:lnTo>
                  <a:close/>
                </a:path>
              </a:pathLst>
            </a:custGeom>
            <a:solidFill>
              <a:srgbClr val="79C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43285" y="3907059"/>
              <a:ext cx="241426" cy="20729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094561" y="3165084"/>
              <a:ext cx="1347470" cy="1451610"/>
            </a:xfrm>
            <a:custGeom>
              <a:avLst/>
              <a:gdLst/>
              <a:ahLst/>
              <a:cxnLst/>
              <a:rect l="l" t="t" r="r" b="b"/>
              <a:pathLst>
                <a:path w="1347470" h="1451610">
                  <a:moveTo>
                    <a:pt x="1140138" y="1278336"/>
                  </a:moveTo>
                  <a:lnTo>
                    <a:pt x="1036489" y="1278336"/>
                  </a:lnTo>
                  <a:lnTo>
                    <a:pt x="1036489" y="1451084"/>
                  </a:lnTo>
                  <a:lnTo>
                    <a:pt x="1209237" y="1451084"/>
                  </a:lnTo>
                  <a:lnTo>
                    <a:pt x="1252884" y="1443993"/>
                  </a:lnTo>
                  <a:lnTo>
                    <a:pt x="1290798" y="1424357"/>
                  </a:lnTo>
                  <a:lnTo>
                    <a:pt x="1320708" y="1394447"/>
                  </a:lnTo>
                  <a:lnTo>
                    <a:pt x="1340344" y="1356533"/>
                  </a:lnTo>
                  <a:lnTo>
                    <a:pt x="1341822" y="1347436"/>
                  </a:lnTo>
                  <a:lnTo>
                    <a:pt x="1140138" y="1347436"/>
                  </a:lnTo>
                  <a:lnTo>
                    <a:pt x="1140138" y="1278336"/>
                  </a:lnTo>
                  <a:close/>
                </a:path>
                <a:path w="1347470" h="1451610">
                  <a:moveTo>
                    <a:pt x="310946" y="0"/>
                  </a:moveTo>
                  <a:lnTo>
                    <a:pt x="138198" y="0"/>
                  </a:lnTo>
                  <a:lnTo>
                    <a:pt x="94551" y="7091"/>
                  </a:lnTo>
                  <a:lnTo>
                    <a:pt x="56637" y="26727"/>
                  </a:lnTo>
                  <a:lnTo>
                    <a:pt x="26727" y="56637"/>
                  </a:lnTo>
                  <a:lnTo>
                    <a:pt x="7091" y="94551"/>
                  </a:lnTo>
                  <a:lnTo>
                    <a:pt x="0" y="138198"/>
                  </a:lnTo>
                  <a:lnTo>
                    <a:pt x="0" y="1140138"/>
                  </a:lnTo>
                  <a:lnTo>
                    <a:pt x="7091" y="1183785"/>
                  </a:lnTo>
                  <a:lnTo>
                    <a:pt x="26727" y="1221698"/>
                  </a:lnTo>
                  <a:lnTo>
                    <a:pt x="56637" y="1251608"/>
                  </a:lnTo>
                  <a:lnTo>
                    <a:pt x="94551" y="1271244"/>
                  </a:lnTo>
                  <a:lnTo>
                    <a:pt x="138198" y="1278336"/>
                  </a:lnTo>
                  <a:lnTo>
                    <a:pt x="1243787" y="1278336"/>
                  </a:lnTo>
                  <a:lnTo>
                    <a:pt x="1243787" y="1312886"/>
                  </a:lnTo>
                  <a:lnTo>
                    <a:pt x="1241069" y="1326328"/>
                  </a:lnTo>
                  <a:lnTo>
                    <a:pt x="1233661" y="1337310"/>
                  </a:lnTo>
                  <a:lnTo>
                    <a:pt x="1222679" y="1344718"/>
                  </a:lnTo>
                  <a:lnTo>
                    <a:pt x="1209237" y="1347436"/>
                  </a:lnTo>
                  <a:lnTo>
                    <a:pt x="1341822" y="1347436"/>
                  </a:lnTo>
                  <a:lnTo>
                    <a:pt x="1347436" y="1312886"/>
                  </a:lnTo>
                  <a:lnTo>
                    <a:pt x="1347436" y="1174687"/>
                  </a:lnTo>
                  <a:lnTo>
                    <a:pt x="138198" y="1174687"/>
                  </a:lnTo>
                  <a:lnTo>
                    <a:pt x="124756" y="1171970"/>
                  </a:lnTo>
                  <a:lnTo>
                    <a:pt x="113774" y="1164562"/>
                  </a:lnTo>
                  <a:lnTo>
                    <a:pt x="106366" y="1153579"/>
                  </a:lnTo>
                  <a:lnTo>
                    <a:pt x="103648" y="1140138"/>
                  </a:lnTo>
                  <a:lnTo>
                    <a:pt x="106366" y="1126696"/>
                  </a:lnTo>
                  <a:lnTo>
                    <a:pt x="113774" y="1115713"/>
                  </a:lnTo>
                  <a:lnTo>
                    <a:pt x="124756" y="1108305"/>
                  </a:lnTo>
                  <a:lnTo>
                    <a:pt x="138198" y="1105588"/>
                  </a:lnTo>
                  <a:lnTo>
                    <a:pt x="310946" y="1105588"/>
                  </a:lnTo>
                  <a:lnTo>
                    <a:pt x="310946" y="1006258"/>
                  </a:lnTo>
                  <a:lnTo>
                    <a:pt x="103648" y="1006258"/>
                  </a:lnTo>
                  <a:lnTo>
                    <a:pt x="103648" y="138198"/>
                  </a:lnTo>
                  <a:lnTo>
                    <a:pt x="106366" y="124756"/>
                  </a:lnTo>
                  <a:lnTo>
                    <a:pt x="113774" y="113774"/>
                  </a:lnTo>
                  <a:lnTo>
                    <a:pt x="124756" y="106366"/>
                  </a:lnTo>
                  <a:lnTo>
                    <a:pt x="138198" y="103648"/>
                  </a:lnTo>
                  <a:lnTo>
                    <a:pt x="310946" y="103648"/>
                  </a:lnTo>
                  <a:lnTo>
                    <a:pt x="310946" y="0"/>
                  </a:lnTo>
                  <a:close/>
                </a:path>
                <a:path w="1347470" h="1451610">
                  <a:moveTo>
                    <a:pt x="1340598" y="276397"/>
                  </a:moveTo>
                  <a:lnTo>
                    <a:pt x="1199652" y="276397"/>
                  </a:lnTo>
                  <a:lnTo>
                    <a:pt x="1215198" y="277944"/>
                  </a:lnTo>
                  <a:lnTo>
                    <a:pt x="1228592" y="284902"/>
                  </a:lnTo>
                  <a:lnTo>
                    <a:pt x="1238550" y="296246"/>
                  </a:lnTo>
                  <a:lnTo>
                    <a:pt x="1243787" y="310946"/>
                  </a:lnTo>
                  <a:lnTo>
                    <a:pt x="1243787" y="1174687"/>
                  </a:lnTo>
                  <a:lnTo>
                    <a:pt x="1347436" y="1174687"/>
                  </a:lnTo>
                  <a:lnTo>
                    <a:pt x="1347436" y="310946"/>
                  </a:lnTo>
                  <a:lnTo>
                    <a:pt x="1340598" y="276397"/>
                  </a:lnTo>
                  <a:close/>
                </a:path>
                <a:path w="1347470" h="1451610">
                  <a:moveTo>
                    <a:pt x="310946" y="103648"/>
                  </a:moveTo>
                  <a:lnTo>
                    <a:pt x="207297" y="103648"/>
                  </a:lnTo>
                  <a:lnTo>
                    <a:pt x="207297" y="1001939"/>
                  </a:lnTo>
                  <a:lnTo>
                    <a:pt x="138198" y="1001939"/>
                  </a:lnTo>
                  <a:lnTo>
                    <a:pt x="129452" y="1002214"/>
                  </a:lnTo>
                  <a:lnTo>
                    <a:pt x="120765" y="1003032"/>
                  </a:lnTo>
                  <a:lnTo>
                    <a:pt x="112157" y="1004383"/>
                  </a:lnTo>
                  <a:lnTo>
                    <a:pt x="103648" y="1006258"/>
                  </a:lnTo>
                  <a:lnTo>
                    <a:pt x="310946" y="1006258"/>
                  </a:lnTo>
                  <a:lnTo>
                    <a:pt x="310946" y="276397"/>
                  </a:lnTo>
                  <a:lnTo>
                    <a:pt x="1340598" y="276397"/>
                  </a:lnTo>
                  <a:lnTo>
                    <a:pt x="1316909" y="227490"/>
                  </a:lnTo>
                  <a:lnTo>
                    <a:pt x="1284935" y="197580"/>
                  </a:lnTo>
                  <a:lnTo>
                    <a:pt x="1245044" y="178576"/>
                  </a:lnTo>
                  <a:lnTo>
                    <a:pt x="1199652" y="172748"/>
                  </a:lnTo>
                  <a:lnTo>
                    <a:pt x="310946" y="172748"/>
                  </a:lnTo>
                  <a:lnTo>
                    <a:pt x="310946" y="103648"/>
                  </a:lnTo>
                  <a:close/>
                </a:path>
              </a:pathLst>
            </a:custGeom>
            <a:solidFill>
              <a:srgbClr val="18B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735320" y="2897290"/>
            <a:ext cx="1285875" cy="1304925"/>
            <a:chOff x="2735320" y="3240925"/>
            <a:chExt cx="1285875" cy="1304925"/>
          </a:xfrm>
        </p:grpSpPr>
        <p:sp>
          <p:nvSpPr>
            <p:cNvPr id="23" name="object 23"/>
            <p:cNvSpPr/>
            <p:nvPr/>
          </p:nvSpPr>
          <p:spPr>
            <a:xfrm>
              <a:off x="3157499" y="3240926"/>
              <a:ext cx="441325" cy="632460"/>
            </a:xfrm>
            <a:custGeom>
              <a:avLst/>
              <a:gdLst/>
              <a:ahLst/>
              <a:cxnLst/>
              <a:rect l="l" t="t" r="r" b="b"/>
              <a:pathLst>
                <a:path w="441325" h="632460">
                  <a:moveTo>
                    <a:pt x="275551" y="580186"/>
                  </a:moveTo>
                  <a:lnTo>
                    <a:pt x="165582" y="580186"/>
                  </a:lnTo>
                  <a:lnTo>
                    <a:pt x="170827" y="600544"/>
                  </a:lnTo>
                  <a:lnTo>
                    <a:pt x="182791" y="617004"/>
                  </a:lnTo>
                  <a:lnTo>
                    <a:pt x="199872" y="628002"/>
                  </a:lnTo>
                  <a:lnTo>
                    <a:pt x="220459" y="632015"/>
                  </a:lnTo>
                  <a:lnTo>
                    <a:pt x="241071" y="628015"/>
                  </a:lnTo>
                  <a:lnTo>
                    <a:pt x="258191" y="617042"/>
                  </a:lnTo>
                  <a:lnTo>
                    <a:pt x="270230" y="600595"/>
                  </a:lnTo>
                  <a:lnTo>
                    <a:pt x="275551" y="580186"/>
                  </a:lnTo>
                  <a:close/>
                </a:path>
                <a:path w="441325" h="632460">
                  <a:moveTo>
                    <a:pt x="322313" y="520141"/>
                  </a:moveTo>
                  <a:lnTo>
                    <a:pt x="320281" y="510057"/>
                  </a:lnTo>
                  <a:lnTo>
                    <a:pt x="314744" y="501815"/>
                  </a:lnTo>
                  <a:lnTo>
                    <a:pt x="306539" y="496265"/>
                  </a:lnTo>
                  <a:lnTo>
                    <a:pt x="296506" y="494233"/>
                  </a:lnTo>
                  <a:lnTo>
                    <a:pt x="144614" y="494233"/>
                  </a:lnTo>
                  <a:lnTo>
                    <a:pt x="134581" y="496265"/>
                  </a:lnTo>
                  <a:lnTo>
                    <a:pt x="126377" y="501815"/>
                  </a:lnTo>
                  <a:lnTo>
                    <a:pt x="120840" y="510057"/>
                  </a:lnTo>
                  <a:lnTo>
                    <a:pt x="118808" y="520141"/>
                  </a:lnTo>
                  <a:lnTo>
                    <a:pt x="120840" y="530237"/>
                  </a:lnTo>
                  <a:lnTo>
                    <a:pt x="126377" y="538480"/>
                  </a:lnTo>
                  <a:lnTo>
                    <a:pt x="134581" y="544029"/>
                  </a:lnTo>
                  <a:lnTo>
                    <a:pt x="144614" y="546061"/>
                  </a:lnTo>
                  <a:lnTo>
                    <a:pt x="296506" y="546061"/>
                  </a:lnTo>
                  <a:lnTo>
                    <a:pt x="306539" y="544029"/>
                  </a:lnTo>
                  <a:lnTo>
                    <a:pt x="314744" y="538480"/>
                  </a:lnTo>
                  <a:lnTo>
                    <a:pt x="320281" y="530237"/>
                  </a:lnTo>
                  <a:lnTo>
                    <a:pt x="322313" y="520141"/>
                  </a:lnTo>
                  <a:close/>
                </a:path>
                <a:path w="441325" h="632460">
                  <a:moveTo>
                    <a:pt x="441134" y="226999"/>
                  </a:moveTo>
                  <a:lnTo>
                    <a:pt x="434682" y="169164"/>
                  </a:lnTo>
                  <a:lnTo>
                    <a:pt x="417741" y="123088"/>
                  </a:lnTo>
                  <a:lnTo>
                    <a:pt x="391566" y="82473"/>
                  </a:lnTo>
                  <a:lnTo>
                    <a:pt x="390258" y="81178"/>
                  </a:lnTo>
                  <a:lnTo>
                    <a:pt x="390258" y="218579"/>
                  </a:lnTo>
                  <a:lnTo>
                    <a:pt x="390156" y="226161"/>
                  </a:lnTo>
                  <a:lnTo>
                    <a:pt x="382993" y="269925"/>
                  </a:lnTo>
                  <a:lnTo>
                    <a:pt x="365823" y="309041"/>
                  </a:lnTo>
                  <a:lnTo>
                    <a:pt x="349389" y="331076"/>
                  </a:lnTo>
                  <a:lnTo>
                    <a:pt x="335368" y="349161"/>
                  </a:lnTo>
                  <a:lnTo>
                    <a:pt x="322427" y="367995"/>
                  </a:lnTo>
                  <a:lnTo>
                    <a:pt x="310578" y="387540"/>
                  </a:lnTo>
                  <a:lnTo>
                    <a:pt x="299885" y="407758"/>
                  </a:lnTo>
                  <a:lnTo>
                    <a:pt x="141249" y="407758"/>
                  </a:lnTo>
                  <a:lnTo>
                    <a:pt x="118618" y="367995"/>
                  </a:lnTo>
                  <a:lnTo>
                    <a:pt x="91630" y="331076"/>
                  </a:lnTo>
                  <a:lnTo>
                    <a:pt x="82956" y="320421"/>
                  </a:lnTo>
                  <a:lnTo>
                    <a:pt x="75260" y="309041"/>
                  </a:lnTo>
                  <a:lnTo>
                    <a:pt x="58127" y="269925"/>
                  </a:lnTo>
                  <a:lnTo>
                    <a:pt x="51041" y="226999"/>
                  </a:lnTo>
                  <a:lnTo>
                    <a:pt x="50876" y="218579"/>
                  </a:lnTo>
                  <a:lnTo>
                    <a:pt x="57543" y="173901"/>
                  </a:lnTo>
                  <a:lnTo>
                    <a:pt x="74942" y="133832"/>
                  </a:lnTo>
                  <a:lnTo>
                    <a:pt x="101498" y="99910"/>
                  </a:lnTo>
                  <a:lnTo>
                    <a:pt x="135648" y="73685"/>
                  </a:lnTo>
                  <a:lnTo>
                    <a:pt x="175818" y="56680"/>
                  </a:lnTo>
                  <a:lnTo>
                    <a:pt x="220459" y="50457"/>
                  </a:lnTo>
                  <a:lnTo>
                    <a:pt x="265099" y="56680"/>
                  </a:lnTo>
                  <a:lnTo>
                    <a:pt x="305308" y="73685"/>
                  </a:lnTo>
                  <a:lnTo>
                    <a:pt x="339483" y="99910"/>
                  </a:lnTo>
                  <a:lnTo>
                    <a:pt x="366090" y="133832"/>
                  </a:lnTo>
                  <a:lnTo>
                    <a:pt x="383527" y="173901"/>
                  </a:lnTo>
                  <a:lnTo>
                    <a:pt x="390258" y="218579"/>
                  </a:lnTo>
                  <a:lnTo>
                    <a:pt x="390258" y="81178"/>
                  </a:lnTo>
                  <a:lnTo>
                    <a:pt x="359371" y="50457"/>
                  </a:lnTo>
                  <a:lnTo>
                    <a:pt x="316725" y="22682"/>
                  </a:lnTo>
                  <a:lnTo>
                    <a:pt x="270637" y="6070"/>
                  </a:lnTo>
                  <a:lnTo>
                    <a:pt x="220459" y="0"/>
                  </a:lnTo>
                  <a:lnTo>
                    <a:pt x="170205" y="6070"/>
                  </a:lnTo>
                  <a:lnTo>
                    <a:pt x="170345" y="6070"/>
                  </a:lnTo>
                  <a:lnTo>
                    <a:pt x="124269" y="22682"/>
                  </a:lnTo>
                  <a:lnTo>
                    <a:pt x="83756" y="48374"/>
                  </a:lnTo>
                  <a:lnTo>
                    <a:pt x="49707" y="82130"/>
                  </a:lnTo>
                  <a:lnTo>
                    <a:pt x="23545" y="122605"/>
                  </a:lnTo>
                  <a:lnTo>
                    <a:pt x="6540" y="168503"/>
                  </a:lnTo>
                  <a:lnTo>
                    <a:pt x="0" y="218579"/>
                  </a:lnTo>
                  <a:lnTo>
                    <a:pt x="50" y="226999"/>
                  </a:lnTo>
                  <a:lnTo>
                    <a:pt x="4330" y="265582"/>
                  </a:lnTo>
                  <a:lnTo>
                    <a:pt x="15367" y="303580"/>
                  </a:lnTo>
                  <a:lnTo>
                    <a:pt x="41986" y="352158"/>
                  </a:lnTo>
                  <a:lnTo>
                    <a:pt x="53606" y="366572"/>
                  </a:lnTo>
                  <a:lnTo>
                    <a:pt x="68414" y="386422"/>
                  </a:lnTo>
                  <a:lnTo>
                    <a:pt x="82016" y="407098"/>
                  </a:lnTo>
                  <a:lnTo>
                    <a:pt x="94361" y="428510"/>
                  </a:lnTo>
                  <a:lnTo>
                    <a:pt x="108280" y="456311"/>
                  </a:lnTo>
                  <a:lnTo>
                    <a:pt x="114173" y="459994"/>
                  </a:lnTo>
                  <a:lnTo>
                    <a:pt x="327164" y="459994"/>
                  </a:lnTo>
                  <a:lnTo>
                    <a:pt x="332955" y="456311"/>
                  </a:lnTo>
                  <a:lnTo>
                    <a:pt x="335902" y="450621"/>
                  </a:lnTo>
                  <a:lnTo>
                    <a:pt x="346976" y="428510"/>
                  </a:lnTo>
                  <a:lnTo>
                    <a:pt x="358940" y="407758"/>
                  </a:lnTo>
                  <a:lnTo>
                    <a:pt x="359321" y="407098"/>
                  </a:lnTo>
                  <a:lnTo>
                    <a:pt x="372872" y="386422"/>
                  </a:lnTo>
                  <a:lnTo>
                    <a:pt x="387629" y="366572"/>
                  </a:lnTo>
                  <a:lnTo>
                    <a:pt x="399211" y="352158"/>
                  </a:lnTo>
                  <a:lnTo>
                    <a:pt x="409473" y="336816"/>
                  </a:lnTo>
                  <a:lnTo>
                    <a:pt x="431990" y="284988"/>
                  </a:lnTo>
                  <a:lnTo>
                    <a:pt x="439699" y="246595"/>
                  </a:lnTo>
                  <a:lnTo>
                    <a:pt x="441134" y="226999"/>
                  </a:lnTo>
                  <a:close/>
                </a:path>
              </a:pathLst>
            </a:custGeom>
            <a:solidFill>
              <a:srgbClr val="0D4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95277" y="3336989"/>
              <a:ext cx="186055" cy="259715"/>
            </a:xfrm>
            <a:custGeom>
              <a:avLst/>
              <a:gdLst/>
              <a:ahLst/>
              <a:cxnLst/>
              <a:rect l="l" t="t" r="r" b="b"/>
              <a:pathLst>
                <a:path w="186054" h="259714">
                  <a:moveTo>
                    <a:pt x="91219" y="0"/>
                  </a:moveTo>
                  <a:lnTo>
                    <a:pt x="0" y="178436"/>
                  </a:lnTo>
                  <a:lnTo>
                    <a:pt x="91219" y="157685"/>
                  </a:lnTo>
                  <a:lnTo>
                    <a:pt x="91219" y="259122"/>
                  </a:lnTo>
                  <a:lnTo>
                    <a:pt x="185809" y="84478"/>
                  </a:lnTo>
                  <a:lnTo>
                    <a:pt x="91219" y="103332"/>
                  </a:lnTo>
                  <a:lnTo>
                    <a:pt x="91219" y="0"/>
                  </a:lnTo>
                  <a:close/>
                </a:path>
              </a:pathLst>
            </a:custGeom>
            <a:solidFill>
              <a:srgbClr val="79C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85105" y="3826794"/>
              <a:ext cx="986155" cy="269240"/>
            </a:xfrm>
            <a:custGeom>
              <a:avLst/>
              <a:gdLst/>
              <a:ahLst/>
              <a:cxnLst/>
              <a:rect l="l" t="t" r="r" b="b"/>
              <a:pathLst>
                <a:path w="986154" h="269239">
                  <a:moveTo>
                    <a:pt x="985928" y="134617"/>
                  </a:moveTo>
                  <a:lnTo>
                    <a:pt x="979067" y="177173"/>
                  </a:lnTo>
                  <a:lnTo>
                    <a:pt x="959960" y="214128"/>
                  </a:lnTo>
                  <a:lnTo>
                    <a:pt x="930822" y="243266"/>
                  </a:lnTo>
                  <a:lnTo>
                    <a:pt x="893868" y="262373"/>
                  </a:lnTo>
                  <a:lnTo>
                    <a:pt x="851311" y="269234"/>
                  </a:lnTo>
                  <a:lnTo>
                    <a:pt x="808754" y="262373"/>
                  </a:lnTo>
                  <a:lnTo>
                    <a:pt x="771800" y="243266"/>
                  </a:lnTo>
                  <a:lnTo>
                    <a:pt x="742662" y="214128"/>
                  </a:lnTo>
                  <a:lnTo>
                    <a:pt x="723555" y="177173"/>
                  </a:lnTo>
                  <a:lnTo>
                    <a:pt x="716694" y="134617"/>
                  </a:lnTo>
                  <a:lnTo>
                    <a:pt x="723555" y="92060"/>
                  </a:lnTo>
                  <a:lnTo>
                    <a:pt x="742662" y="55105"/>
                  </a:lnTo>
                  <a:lnTo>
                    <a:pt x="771800" y="25967"/>
                  </a:lnTo>
                  <a:lnTo>
                    <a:pt x="808754" y="6861"/>
                  </a:lnTo>
                  <a:lnTo>
                    <a:pt x="851311" y="0"/>
                  </a:lnTo>
                  <a:lnTo>
                    <a:pt x="893868" y="6861"/>
                  </a:lnTo>
                  <a:lnTo>
                    <a:pt x="930822" y="25967"/>
                  </a:lnTo>
                  <a:lnTo>
                    <a:pt x="959960" y="55105"/>
                  </a:lnTo>
                  <a:lnTo>
                    <a:pt x="979067" y="92060"/>
                  </a:lnTo>
                  <a:lnTo>
                    <a:pt x="985928" y="134617"/>
                  </a:lnTo>
                  <a:close/>
                </a:path>
                <a:path w="986154" h="269239">
                  <a:moveTo>
                    <a:pt x="269234" y="134617"/>
                  </a:moveTo>
                  <a:lnTo>
                    <a:pt x="262373" y="177173"/>
                  </a:lnTo>
                  <a:lnTo>
                    <a:pt x="243266" y="214128"/>
                  </a:lnTo>
                  <a:lnTo>
                    <a:pt x="214128" y="243266"/>
                  </a:lnTo>
                  <a:lnTo>
                    <a:pt x="177173" y="262373"/>
                  </a:lnTo>
                  <a:lnTo>
                    <a:pt x="134617" y="269234"/>
                  </a:lnTo>
                  <a:lnTo>
                    <a:pt x="92060" y="262373"/>
                  </a:lnTo>
                  <a:lnTo>
                    <a:pt x="55105" y="243266"/>
                  </a:lnTo>
                  <a:lnTo>
                    <a:pt x="25967" y="214128"/>
                  </a:lnTo>
                  <a:lnTo>
                    <a:pt x="6861" y="177173"/>
                  </a:lnTo>
                  <a:lnTo>
                    <a:pt x="0" y="134617"/>
                  </a:lnTo>
                  <a:lnTo>
                    <a:pt x="6861" y="92060"/>
                  </a:lnTo>
                  <a:lnTo>
                    <a:pt x="25967" y="55105"/>
                  </a:lnTo>
                  <a:lnTo>
                    <a:pt x="55105" y="25967"/>
                  </a:lnTo>
                  <a:lnTo>
                    <a:pt x="92060" y="6861"/>
                  </a:lnTo>
                  <a:lnTo>
                    <a:pt x="134617" y="0"/>
                  </a:lnTo>
                  <a:lnTo>
                    <a:pt x="177173" y="6861"/>
                  </a:lnTo>
                  <a:lnTo>
                    <a:pt x="214128" y="25967"/>
                  </a:lnTo>
                  <a:lnTo>
                    <a:pt x="243266" y="55105"/>
                  </a:lnTo>
                  <a:lnTo>
                    <a:pt x="262373" y="92060"/>
                  </a:lnTo>
                  <a:lnTo>
                    <a:pt x="269234" y="134617"/>
                  </a:lnTo>
                  <a:close/>
                </a:path>
              </a:pathLst>
            </a:custGeom>
            <a:ln w="31600">
              <a:solidFill>
                <a:srgbClr val="18B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51120" y="4157965"/>
              <a:ext cx="1254125" cy="372110"/>
            </a:xfrm>
            <a:custGeom>
              <a:avLst/>
              <a:gdLst/>
              <a:ahLst/>
              <a:cxnLst/>
              <a:rect l="l" t="t" r="r" b="b"/>
              <a:pathLst>
                <a:path w="1254125" h="372110">
                  <a:moveTo>
                    <a:pt x="1226933" y="79632"/>
                  </a:moveTo>
                  <a:lnTo>
                    <a:pt x="1164760" y="41330"/>
                  </a:lnTo>
                  <a:lnTo>
                    <a:pt x="1095792" y="17169"/>
                  </a:lnTo>
                  <a:lnTo>
                    <a:pt x="1041150" y="5029"/>
                  </a:lnTo>
                  <a:lnTo>
                    <a:pt x="985402" y="0"/>
                  </a:lnTo>
                  <a:lnTo>
                    <a:pt x="957338" y="1023"/>
                  </a:lnTo>
                  <a:lnTo>
                    <a:pt x="901962" y="9628"/>
                  </a:lnTo>
                  <a:lnTo>
                    <a:pt x="848421" y="25239"/>
                  </a:lnTo>
                  <a:lnTo>
                    <a:pt x="797584" y="46987"/>
                  </a:lnTo>
                  <a:lnTo>
                    <a:pt x="769466" y="65307"/>
                  </a:lnTo>
                  <a:lnTo>
                    <a:pt x="767254" y="67624"/>
                  </a:lnTo>
                  <a:lnTo>
                    <a:pt x="804222" y="79571"/>
                  </a:lnTo>
                  <a:lnTo>
                    <a:pt x="839738" y="95103"/>
                  </a:lnTo>
                  <a:lnTo>
                    <a:pt x="873535" y="114091"/>
                  </a:lnTo>
                  <a:lnTo>
                    <a:pt x="905348" y="136407"/>
                  </a:lnTo>
                  <a:lnTo>
                    <a:pt x="942912" y="180740"/>
                  </a:lnTo>
                  <a:lnTo>
                    <a:pt x="955908" y="237318"/>
                  </a:lnTo>
                  <a:lnTo>
                    <a:pt x="955908" y="267970"/>
                  </a:lnTo>
                  <a:lnTo>
                    <a:pt x="1253899" y="267970"/>
                  </a:lnTo>
                  <a:lnTo>
                    <a:pt x="1253899" y="133247"/>
                  </a:lnTo>
                  <a:lnTo>
                    <a:pt x="1252352" y="117671"/>
                  </a:lnTo>
                  <a:lnTo>
                    <a:pt x="1247131" y="103122"/>
                  </a:lnTo>
                  <a:lnTo>
                    <a:pt x="1238553" y="90231"/>
                  </a:lnTo>
                  <a:lnTo>
                    <a:pt x="1226933" y="79632"/>
                  </a:lnTo>
                  <a:close/>
                </a:path>
                <a:path w="1254125" h="372110">
                  <a:moveTo>
                    <a:pt x="298412" y="237318"/>
                  </a:moveTo>
                  <a:lnTo>
                    <a:pt x="311117" y="182215"/>
                  </a:lnTo>
                  <a:lnTo>
                    <a:pt x="346655" y="138093"/>
                  </a:lnTo>
                  <a:lnTo>
                    <a:pt x="382822" y="114123"/>
                  </a:lnTo>
                  <a:lnTo>
                    <a:pt x="450825" y="80495"/>
                  </a:lnTo>
                  <a:lnTo>
                    <a:pt x="486644" y="67729"/>
                  </a:lnTo>
                  <a:lnTo>
                    <a:pt x="483168" y="64148"/>
                  </a:lnTo>
                  <a:lnTo>
                    <a:pt x="429658" y="33390"/>
                  </a:lnTo>
                  <a:lnTo>
                    <a:pt x="379624" y="17169"/>
                  </a:lnTo>
                  <a:lnTo>
                    <a:pt x="324982" y="5029"/>
                  </a:lnTo>
                  <a:lnTo>
                    <a:pt x="269234" y="0"/>
                  </a:lnTo>
                  <a:lnTo>
                    <a:pt x="241171" y="1023"/>
                  </a:lnTo>
                  <a:lnTo>
                    <a:pt x="185794" y="9628"/>
                  </a:lnTo>
                  <a:lnTo>
                    <a:pt x="123968" y="28410"/>
                  </a:lnTo>
                  <a:lnTo>
                    <a:pt x="58220" y="59740"/>
                  </a:lnTo>
                  <a:lnTo>
                    <a:pt x="16190" y="90424"/>
                  </a:lnTo>
                  <a:lnTo>
                    <a:pt x="0" y="133247"/>
                  </a:lnTo>
                  <a:lnTo>
                    <a:pt x="0" y="267970"/>
                  </a:lnTo>
                  <a:lnTo>
                    <a:pt x="298412" y="267970"/>
                  </a:lnTo>
                  <a:lnTo>
                    <a:pt x="298412" y="237318"/>
                  </a:lnTo>
                  <a:close/>
                </a:path>
                <a:path w="1254125" h="372110">
                  <a:moveTo>
                    <a:pt x="357715" y="371619"/>
                  </a:moveTo>
                  <a:lnTo>
                    <a:pt x="357715" y="237318"/>
                  </a:lnTo>
                  <a:lnTo>
                    <a:pt x="359602" y="221769"/>
                  </a:lnTo>
                  <a:lnTo>
                    <a:pt x="384680" y="183597"/>
                  </a:lnTo>
                  <a:lnTo>
                    <a:pt x="447618" y="146375"/>
                  </a:lnTo>
                  <a:lnTo>
                    <a:pt x="516243" y="120923"/>
                  </a:lnTo>
                  <a:lnTo>
                    <a:pt x="570885" y="107901"/>
                  </a:lnTo>
                  <a:lnTo>
                    <a:pt x="626949" y="103648"/>
                  </a:lnTo>
                  <a:lnTo>
                    <a:pt x="655001" y="105207"/>
                  </a:lnTo>
                  <a:lnTo>
                    <a:pt x="710433" y="113854"/>
                  </a:lnTo>
                  <a:lnTo>
                    <a:pt x="772997" y="131131"/>
                  </a:lnTo>
                  <a:lnTo>
                    <a:pt x="839137" y="162606"/>
                  </a:lnTo>
                  <a:lnTo>
                    <a:pt x="880927" y="194198"/>
                  </a:lnTo>
                  <a:lnTo>
                    <a:pt x="896184" y="237318"/>
                  </a:lnTo>
                  <a:lnTo>
                    <a:pt x="896184" y="371619"/>
                  </a:lnTo>
                  <a:lnTo>
                    <a:pt x="357715" y="371619"/>
                  </a:lnTo>
                  <a:close/>
                </a:path>
              </a:pathLst>
            </a:custGeom>
            <a:ln w="31600">
              <a:solidFill>
                <a:srgbClr val="0D4F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44084" y="3931707"/>
              <a:ext cx="267970" cy="267970"/>
            </a:xfrm>
            <a:custGeom>
              <a:avLst/>
              <a:gdLst/>
              <a:ahLst/>
              <a:cxnLst/>
              <a:rect l="l" t="t" r="r" b="b"/>
              <a:pathLst>
                <a:path w="267970" h="267970">
                  <a:moveTo>
                    <a:pt x="267970" y="133985"/>
                  </a:moveTo>
                  <a:lnTo>
                    <a:pt x="261144" y="176354"/>
                  </a:lnTo>
                  <a:lnTo>
                    <a:pt x="242134" y="213137"/>
                  </a:lnTo>
                  <a:lnTo>
                    <a:pt x="213137" y="242134"/>
                  </a:lnTo>
                  <a:lnTo>
                    <a:pt x="176354" y="261144"/>
                  </a:lnTo>
                  <a:lnTo>
                    <a:pt x="133985" y="267970"/>
                  </a:lnTo>
                  <a:lnTo>
                    <a:pt x="91615" y="261144"/>
                  </a:lnTo>
                  <a:lnTo>
                    <a:pt x="54832" y="242134"/>
                  </a:lnTo>
                  <a:lnTo>
                    <a:pt x="25836" y="213137"/>
                  </a:lnTo>
                  <a:lnTo>
                    <a:pt x="6825" y="176354"/>
                  </a:lnTo>
                  <a:lnTo>
                    <a:pt x="0" y="133985"/>
                  </a:lnTo>
                  <a:lnTo>
                    <a:pt x="6825" y="91615"/>
                  </a:lnTo>
                  <a:lnTo>
                    <a:pt x="25836" y="54832"/>
                  </a:lnTo>
                  <a:lnTo>
                    <a:pt x="54832" y="25836"/>
                  </a:lnTo>
                  <a:lnTo>
                    <a:pt x="91615" y="6825"/>
                  </a:lnTo>
                  <a:lnTo>
                    <a:pt x="133985" y="0"/>
                  </a:lnTo>
                  <a:lnTo>
                    <a:pt x="176354" y="6825"/>
                  </a:lnTo>
                  <a:lnTo>
                    <a:pt x="213137" y="25836"/>
                  </a:lnTo>
                  <a:lnTo>
                    <a:pt x="242134" y="54832"/>
                  </a:lnTo>
                  <a:lnTo>
                    <a:pt x="261144" y="91615"/>
                  </a:lnTo>
                  <a:lnTo>
                    <a:pt x="267970" y="133985"/>
                  </a:lnTo>
                  <a:close/>
                </a:path>
              </a:pathLst>
            </a:custGeom>
            <a:ln w="31600">
              <a:solidFill>
                <a:srgbClr val="18B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597647" y="4718165"/>
            <a:ext cx="5568674" cy="5269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2300" spc="-25" dirty="0">
                <a:solidFill>
                  <a:srgbClr val="414042"/>
                </a:solidFill>
                <a:latin typeface="Trebuchet MS"/>
                <a:cs typeface="Trebuchet MS"/>
              </a:rPr>
              <a:t>Ένα</a:t>
            </a:r>
            <a:r>
              <a:rPr sz="2300" dirty="0">
                <a:solidFill>
                  <a:srgbClr val="414042"/>
                </a:solidFill>
                <a:latin typeface="Trebuchet MS"/>
                <a:cs typeface="Trebuchet MS"/>
              </a:rPr>
              <a:t>	</a:t>
            </a:r>
            <a:r>
              <a:rPr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αυτοτελές </a:t>
            </a:r>
            <a:r>
              <a:rPr lang="el-GR"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Πρόγραμμα Δίκαιης Αναπτυξιακής Μετάβασης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	</a:t>
            </a:r>
            <a:r>
              <a:rPr lang="el-GR" sz="2300" spc="-10" dirty="0">
                <a:solidFill>
                  <a:srgbClr val="414042"/>
                </a:solidFill>
                <a:latin typeface="Trebuchet MS"/>
                <a:cs typeface="Trebuchet MS"/>
              </a:rPr>
              <a:t>συνολικού 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προϋπολογισμού</a:t>
            </a:r>
            <a:r>
              <a:rPr lang="el-GR" sz="2300" b="1" spc="85" dirty="0">
                <a:solidFill>
                  <a:srgbClr val="0D4F8B"/>
                </a:solidFill>
                <a:latin typeface="Trebuchet MS"/>
                <a:cs typeface="Trebuchet MS"/>
              </a:rPr>
              <a:t>  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~1,609</a:t>
            </a:r>
            <a:r>
              <a:rPr lang="el-GR" sz="2300" b="1" spc="70" dirty="0">
                <a:solidFill>
                  <a:srgbClr val="0D4F8B"/>
                </a:solidFill>
                <a:latin typeface="Trebuchet MS"/>
                <a:cs typeface="Trebuchet MS"/>
              </a:rPr>
              <a:t>  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δις</a:t>
            </a:r>
            <a:r>
              <a:rPr lang="el-GR" sz="2300" b="1" spc="75" dirty="0">
                <a:solidFill>
                  <a:srgbClr val="0D4F8B"/>
                </a:solidFill>
                <a:latin typeface="Trebuchet MS"/>
                <a:cs typeface="Trebuchet MS"/>
              </a:rPr>
              <a:t>  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ευρώ</a:t>
            </a:r>
            <a:r>
              <a:rPr lang="el-GR" sz="230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lang="el-GR" sz="2300" spc="75" dirty="0">
                <a:solidFill>
                  <a:srgbClr val="414042"/>
                </a:solidFill>
                <a:latin typeface="Trebuchet MS"/>
                <a:cs typeface="Trebuchet MS"/>
              </a:rPr>
              <a:t>  </a:t>
            </a:r>
            <a:r>
              <a:rPr lang="el-GR" sz="2300" spc="-25" dirty="0">
                <a:solidFill>
                  <a:srgbClr val="414042"/>
                </a:solidFill>
                <a:latin typeface="Trebuchet MS"/>
                <a:cs typeface="Trebuchet MS"/>
              </a:rPr>
              <a:t>στο </a:t>
            </a:r>
            <a:r>
              <a:rPr lang="el-GR" sz="2300" dirty="0">
                <a:solidFill>
                  <a:srgbClr val="414042"/>
                </a:solidFill>
                <a:latin typeface="Trebuchet MS"/>
                <a:cs typeface="Trebuchet MS"/>
              </a:rPr>
              <a:t>πλαίσιο</a:t>
            </a:r>
            <a:r>
              <a:rPr lang="el-GR" sz="23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lang="el-GR" sz="2300" dirty="0">
                <a:solidFill>
                  <a:srgbClr val="414042"/>
                </a:solidFill>
                <a:latin typeface="Trebuchet MS"/>
                <a:cs typeface="Trebuchet MS"/>
              </a:rPr>
              <a:t>του</a:t>
            </a:r>
            <a:r>
              <a:rPr lang="el-GR" sz="2300" spc="5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ΕΣΠΑ</a:t>
            </a:r>
            <a:r>
              <a:rPr lang="el-GR" sz="2300" b="1" spc="56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lang="el-GR" sz="2300" b="1" spc="-10" dirty="0">
                <a:solidFill>
                  <a:srgbClr val="0D4F8B"/>
                </a:solidFill>
                <a:latin typeface="Trebuchet MS"/>
                <a:cs typeface="Trebuchet MS"/>
              </a:rPr>
              <a:t>2021-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2027</a:t>
            </a:r>
            <a:r>
              <a:rPr lang="el-GR" sz="2300" dirty="0">
                <a:solidFill>
                  <a:srgbClr val="414042"/>
                </a:solidFill>
                <a:latin typeface="Trebuchet MS"/>
                <a:cs typeface="Trebuchet MS"/>
              </a:rPr>
              <a:t>,</a:t>
            </a:r>
            <a:r>
              <a:rPr lang="el-GR" sz="2300" spc="5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lang="el-GR" sz="2300" dirty="0">
                <a:solidFill>
                  <a:srgbClr val="414042"/>
                </a:solidFill>
                <a:latin typeface="Trebuchet MS"/>
              </a:rPr>
              <a:t>σύμφωνα</a:t>
            </a:r>
            <a:r>
              <a:rPr lang="el-GR" sz="2300" spc="5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lang="el-GR" sz="2300" dirty="0">
                <a:solidFill>
                  <a:srgbClr val="414042"/>
                </a:solidFill>
                <a:latin typeface="Trebuchet MS"/>
              </a:rPr>
              <a:t>με την υπ’ </a:t>
            </a:r>
            <a:r>
              <a:rPr lang="el-GR" sz="2300" dirty="0" err="1">
                <a:solidFill>
                  <a:srgbClr val="414042"/>
                </a:solidFill>
                <a:latin typeface="Trebuchet MS"/>
              </a:rPr>
              <a:t>αρ</a:t>
            </a:r>
            <a:r>
              <a:rPr lang="el-GR" sz="2300" dirty="0">
                <a:solidFill>
                  <a:srgbClr val="414042"/>
                </a:solidFill>
                <a:latin typeface="Trebuchet MS"/>
              </a:rPr>
              <a:t>. C(2022) 3949 απόφαση της </a:t>
            </a:r>
            <a:r>
              <a:rPr lang="el-GR" sz="2300" dirty="0" err="1">
                <a:solidFill>
                  <a:srgbClr val="414042"/>
                </a:solidFill>
                <a:latin typeface="Trebuchet MS"/>
              </a:rPr>
              <a:t>Ευρ</a:t>
            </a:r>
            <a:r>
              <a:rPr lang="el-GR" sz="2300" dirty="0">
                <a:solidFill>
                  <a:srgbClr val="414042"/>
                </a:solidFill>
                <a:latin typeface="Trebuchet MS"/>
              </a:rPr>
              <a:t>. Επιτροπής για την έγκριση του Προγράμματος και την 2</a:t>
            </a:r>
            <a:r>
              <a:rPr lang="el-GR" sz="2300" baseline="30000" dirty="0">
                <a:solidFill>
                  <a:srgbClr val="414042"/>
                </a:solidFill>
                <a:latin typeface="Trebuchet MS"/>
              </a:rPr>
              <a:t>η</a:t>
            </a:r>
            <a:r>
              <a:rPr lang="el-GR" sz="2300" dirty="0">
                <a:solidFill>
                  <a:srgbClr val="414042"/>
                </a:solidFill>
                <a:latin typeface="Trebuchet MS"/>
              </a:rPr>
              <a:t> Αναθεώρησή του με την 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υπ’</a:t>
            </a:r>
            <a:r>
              <a:rPr lang="el-GR" sz="2300" b="1" spc="3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lang="el-GR" sz="2300" b="1" dirty="0" err="1">
                <a:solidFill>
                  <a:srgbClr val="0D4F8B"/>
                </a:solidFill>
                <a:latin typeface="Trebuchet MS"/>
                <a:cs typeface="Trebuchet MS"/>
              </a:rPr>
              <a:t>αρ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.</a:t>
            </a:r>
            <a:r>
              <a:rPr lang="el-GR" sz="2300" b="1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C(2026)</a:t>
            </a:r>
            <a:r>
              <a:rPr lang="el-GR" sz="2300" b="1" spc="1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lang="el-GR" sz="2300" b="1" spc="-20" dirty="0">
                <a:solidFill>
                  <a:srgbClr val="0D4F8B"/>
                </a:solidFill>
                <a:latin typeface="Trebuchet MS"/>
                <a:cs typeface="Trebuchet MS"/>
              </a:rPr>
              <a:t>915 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απόφαση</a:t>
            </a:r>
            <a:r>
              <a:rPr lang="el-GR" sz="2300" b="1" spc="90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της</a:t>
            </a:r>
            <a:r>
              <a:rPr lang="el-GR" sz="2300" b="1" spc="95" dirty="0">
                <a:solidFill>
                  <a:srgbClr val="0D4F8B"/>
                </a:solidFill>
                <a:latin typeface="Trebuchet MS"/>
                <a:cs typeface="Trebuchet MS"/>
              </a:rPr>
              <a:t> </a:t>
            </a:r>
            <a:r>
              <a:rPr lang="el-GR" sz="2300" b="1" dirty="0" err="1">
                <a:solidFill>
                  <a:srgbClr val="0D4F8B"/>
                </a:solidFill>
                <a:latin typeface="Trebuchet MS"/>
                <a:cs typeface="Trebuchet MS"/>
              </a:rPr>
              <a:t>Ευρ</a:t>
            </a:r>
            <a:r>
              <a:rPr lang="el-GR" sz="2300" b="1" dirty="0">
                <a:solidFill>
                  <a:srgbClr val="0D4F8B"/>
                </a:solidFill>
                <a:latin typeface="Trebuchet MS"/>
                <a:cs typeface="Trebuchet MS"/>
              </a:rPr>
              <a:t>.</a:t>
            </a:r>
            <a:r>
              <a:rPr lang="el-GR" sz="2300" b="1" spc="85" dirty="0">
                <a:solidFill>
                  <a:srgbClr val="0D4F8B"/>
                </a:solidFill>
                <a:latin typeface="Trebuchet MS"/>
                <a:cs typeface="Trebuchet MS"/>
              </a:rPr>
              <a:t> Επιτροπής </a:t>
            </a:r>
            <a:r>
              <a:rPr lang="el-GR" sz="2300" dirty="0">
                <a:solidFill>
                  <a:srgbClr val="414042"/>
                </a:solidFill>
                <a:latin typeface="Trebuchet MS"/>
              </a:rPr>
              <a:t>στις 16.02.2026</a:t>
            </a:r>
            <a:endParaRPr sz="2300" dirty="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5685117" y="2717800"/>
            <a:ext cx="1421130" cy="1791335"/>
            <a:chOff x="15685117" y="3061435"/>
            <a:chExt cx="1421130" cy="1791335"/>
          </a:xfrm>
        </p:grpSpPr>
        <p:pic>
          <p:nvPicPr>
            <p:cNvPr id="32" name="object 32" descr="Ribbon outline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6481" y="3061435"/>
              <a:ext cx="829191" cy="829191"/>
            </a:xfrm>
            <a:prstGeom prst="rect">
              <a:avLst/>
            </a:prstGeom>
          </p:spPr>
        </p:pic>
        <p:pic>
          <p:nvPicPr>
            <p:cNvPr id="33" name="object 33" descr="Open hand outline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85117" y="3433054"/>
              <a:ext cx="1420748" cy="141948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6435081" y="4792780"/>
            <a:ext cx="366395" cy="4297045"/>
            <a:chOff x="6435081" y="5136415"/>
            <a:chExt cx="366395" cy="4297045"/>
          </a:xfrm>
        </p:grpSpPr>
        <p:sp>
          <p:nvSpPr>
            <p:cNvPr id="35" name="object 35"/>
            <p:cNvSpPr/>
            <p:nvPr/>
          </p:nvSpPr>
          <p:spPr>
            <a:xfrm>
              <a:off x="6443929" y="7043071"/>
              <a:ext cx="357505" cy="299720"/>
            </a:xfrm>
            <a:custGeom>
              <a:avLst/>
              <a:gdLst/>
              <a:ahLst/>
              <a:cxnLst/>
              <a:rect l="l" t="t" r="r" b="b"/>
              <a:pathLst>
                <a:path w="357504" h="299720">
                  <a:moveTo>
                    <a:pt x="225836" y="0"/>
                  </a:moveTo>
                  <a:lnTo>
                    <a:pt x="0" y="0"/>
                  </a:lnTo>
                  <a:lnTo>
                    <a:pt x="0" y="299360"/>
                  </a:lnTo>
                  <a:lnTo>
                    <a:pt x="225836" y="299360"/>
                  </a:lnTo>
                  <a:lnTo>
                    <a:pt x="357293" y="149680"/>
                  </a:lnTo>
                  <a:lnTo>
                    <a:pt x="225836" y="0"/>
                  </a:lnTo>
                  <a:close/>
                </a:path>
              </a:pathLst>
            </a:custGeom>
            <a:solidFill>
              <a:srgbClr val="7CD24E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456569" y="5136415"/>
              <a:ext cx="0" cy="4297045"/>
            </a:xfrm>
            <a:custGeom>
              <a:avLst/>
              <a:gdLst/>
              <a:ahLst/>
              <a:cxnLst/>
              <a:rect l="l" t="t" r="r" b="b"/>
              <a:pathLst>
                <a:path h="4297045">
                  <a:moveTo>
                    <a:pt x="0" y="4296901"/>
                  </a:moveTo>
                  <a:lnTo>
                    <a:pt x="0" y="0"/>
                  </a:lnTo>
                </a:path>
              </a:pathLst>
            </a:custGeom>
            <a:ln w="42976">
              <a:solidFill>
                <a:srgbClr val="6A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2635057" y="4792780"/>
            <a:ext cx="368935" cy="4297045"/>
            <a:chOff x="12635057" y="5136415"/>
            <a:chExt cx="368935" cy="4297045"/>
          </a:xfrm>
        </p:grpSpPr>
        <p:sp>
          <p:nvSpPr>
            <p:cNvPr id="38" name="object 38"/>
            <p:cNvSpPr/>
            <p:nvPr/>
          </p:nvSpPr>
          <p:spPr>
            <a:xfrm>
              <a:off x="12646433" y="7043071"/>
              <a:ext cx="357505" cy="299720"/>
            </a:xfrm>
            <a:custGeom>
              <a:avLst/>
              <a:gdLst/>
              <a:ahLst/>
              <a:cxnLst/>
              <a:rect l="l" t="t" r="r" b="b"/>
              <a:pathLst>
                <a:path w="357504" h="299720">
                  <a:moveTo>
                    <a:pt x="225836" y="0"/>
                  </a:moveTo>
                  <a:lnTo>
                    <a:pt x="0" y="0"/>
                  </a:lnTo>
                  <a:lnTo>
                    <a:pt x="0" y="299360"/>
                  </a:lnTo>
                  <a:lnTo>
                    <a:pt x="225836" y="299360"/>
                  </a:lnTo>
                  <a:lnTo>
                    <a:pt x="357293" y="149680"/>
                  </a:lnTo>
                  <a:lnTo>
                    <a:pt x="225836" y="0"/>
                  </a:lnTo>
                  <a:close/>
                </a:path>
              </a:pathLst>
            </a:custGeom>
            <a:solidFill>
              <a:srgbClr val="7CD24E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656545" y="5136415"/>
              <a:ext cx="0" cy="4297045"/>
            </a:xfrm>
            <a:custGeom>
              <a:avLst/>
              <a:gdLst/>
              <a:ahLst/>
              <a:cxnLst/>
              <a:rect l="l" t="t" r="r" b="b"/>
              <a:pathLst>
                <a:path h="4297045">
                  <a:moveTo>
                    <a:pt x="0" y="4296901"/>
                  </a:moveTo>
                  <a:lnTo>
                    <a:pt x="0" y="0"/>
                  </a:lnTo>
                </a:path>
              </a:pathLst>
            </a:custGeom>
            <a:ln w="42976">
              <a:solidFill>
                <a:srgbClr val="6A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00" y="1412743"/>
            <a:ext cx="6234430" cy="64769"/>
          </a:xfrm>
          <a:custGeom>
            <a:avLst/>
            <a:gdLst/>
            <a:ahLst/>
            <a:cxnLst/>
            <a:rect l="l" t="t" r="r" b="b"/>
            <a:pathLst>
              <a:path w="6234430" h="64769">
                <a:moveTo>
                  <a:pt x="6234124" y="0"/>
                </a:moveTo>
                <a:lnTo>
                  <a:pt x="0" y="0"/>
                </a:lnTo>
                <a:lnTo>
                  <a:pt x="0" y="64464"/>
                </a:lnTo>
                <a:lnTo>
                  <a:pt x="6234124" y="64464"/>
                </a:lnTo>
                <a:lnTo>
                  <a:pt x="6234124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00784" y="718951"/>
            <a:ext cx="14816455" cy="80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ΣΤΡΑΤΗΓΙΚΗ</a:t>
            </a:r>
            <a:r>
              <a:rPr spc="-60" dirty="0"/>
              <a:t> </a:t>
            </a:r>
            <a:r>
              <a:rPr dirty="0"/>
              <a:t>ΣΤΟΧΕΥΣΗ</a:t>
            </a:r>
            <a:r>
              <a:rPr spc="-25" dirty="0"/>
              <a:t> </a:t>
            </a:r>
            <a:r>
              <a:rPr dirty="0"/>
              <a:t>ΑΝΑ</a:t>
            </a:r>
            <a:r>
              <a:rPr spc="-35" dirty="0"/>
              <a:t> </a:t>
            </a:r>
            <a:r>
              <a:rPr dirty="0"/>
              <a:t>ΕΔΑΦΙΚΟ</a:t>
            </a:r>
            <a:r>
              <a:rPr spc="-20" dirty="0"/>
              <a:t> </a:t>
            </a:r>
            <a:r>
              <a:rPr dirty="0"/>
              <a:t>ΣΧΕΔΙΟ</a:t>
            </a:r>
            <a:r>
              <a:rPr spc="-20" dirty="0"/>
              <a:t> </a:t>
            </a:r>
            <a:r>
              <a:rPr spc="-10" dirty="0"/>
              <a:t>ΔΙΚΑΙΗΣ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0784" y="1501375"/>
            <a:ext cx="12341860" cy="80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00" b="1" dirty="0">
                <a:solidFill>
                  <a:srgbClr val="00BCDE"/>
                </a:solidFill>
                <a:latin typeface="Calibri"/>
                <a:cs typeface="Calibri"/>
              </a:rPr>
              <a:t>ΜΕΤΑΒΑΣΗΣ</a:t>
            </a:r>
            <a:r>
              <a:rPr sz="5100" b="1" spc="5" dirty="0">
                <a:solidFill>
                  <a:srgbClr val="00BCDE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00BCDE"/>
                </a:solidFill>
                <a:latin typeface="Calibri"/>
                <a:cs typeface="Calibri"/>
              </a:rPr>
              <a:t>ΚΑΙ</a:t>
            </a:r>
            <a:r>
              <a:rPr sz="5100" b="1" spc="5" dirty="0">
                <a:solidFill>
                  <a:srgbClr val="00BCDE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00BCDE"/>
                </a:solidFill>
                <a:latin typeface="Calibri"/>
                <a:cs typeface="Calibri"/>
              </a:rPr>
              <a:t>ΕΠΗΡΕΑΖΟΜΕΝΕΣ</a:t>
            </a:r>
            <a:r>
              <a:rPr sz="5100" b="1" spc="20" dirty="0">
                <a:solidFill>
                  <a:srgbClr val="00BCDE"/>
                </a:solidFill>
                <a:latin typeface="Calibri"/>
                <a:cs typeface="Calibri"/>
              </a:rPr>
              <a:t> </a:t>
            </a:r>
            <a:r>
              <a:rPr sz="5100" b="1" spc="-10" dirty="0">
                <a:solidFill>
                  <a:srgbClr val="00BCDE"/>
                </a:solidFill>
                <a:latin typeface="Calibri"/>
                <a:cs typeface="Calibri"/>
              </a:rPr>
              <a:t>ΠΕΡΙΟΧΕΣ</a:t>
            </a:r>
            <a:endParaRPr sz="5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0359" y="5595191"/>
            <a:ext cx="2383790" cy="743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09270">
              <a:lnSpc>
                <a:spcPct val="1178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79C94B"/>
                </a:solidFill>
                <a:latin typeface="Trebuchet MS"/>
                <a:cs typeface="Trebuchet MS"/>
              </a:rPr>
              <a:t>Περιφέρεια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Δυτικής</a:t>
            </a:r>
            <a:r>
              <a:rPr sz="2000" b="1" spc="-9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79C94B"/>
                </a:solidFill>
                <a:latin typeface="Trebuchet MS"/>
                <a:cs typeface="Trebuchet MS"/>
              </a:rPr>
              <a:t>Μακεδονίας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2076" y="6789682"/>
            <a:ext cx="4777740" cy="15430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49860" marR="140970" algn="ctr">
              <a:lnSpc>
                <a:spcPts val="2390"/>
              </a:lnSpc>
              <a:spcBef>
                <a:spcPts val="175"/>
              </a:spcBef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Κεντρικός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στόχος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για</a:t>
            </a:r>
            <a:r>
              <a:rPr sz="20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την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επόμενη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414042"/>
                </a:solidFill>
                <a:latin typeface="Trebuchet MS"/>
                <a:cs typeface="Trebuchet MS"/>
              </a:rPr>
              <a:t>μέρα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είναι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η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μετατροπή</a:t>
            </a:r>
            <a:r>
              <a:rPr sz="2000" spc="-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της</a:t>
            </a:r>
            <a:r>
              <a:rPr sz="20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σε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«εναλλακτικό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2305"/>
              </a:lnSpc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κόμβο</a:t>
            </a:r>
            <a:r>
              <a:rPr sz="20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καθαρών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μορφών</a:t>
            </a:r>
            <a:r>
              <a:rPr sz="20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ενέργειας»</a:t>
            </a:r>
            <a:r>
              <a:rPr sz="2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η</a:t>
            </a:r>
            <a:endParaRPr sz="2000">
              <a:latin typeface="Trebuchet MS"/>
              <a:cs typeface="Trebuchet MS"/>
            </a:endParaRPr>
          </a:p>
          <a:p>
            <a:pPr marL="224790" marR="215265" algn="ctr">
              <a:lnSpc>
                <a:spcPts val="2390"/>
              </a:lnSpc>
              <a:spcBef>
                <a:spcPts val="85"/>
              </a:spcBef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προσέλκυση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επενδύσεων</a:t>
            </a:r>
            <a:r>
              <a:rPr sz="20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σε</a:t>
            </a:r>
            <a:r>
              <a:rPr sz="20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νέους</a:t>
            </a:r>
            <a:r>
              <a:rPr sz="20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14042"/>
                </a:solidFill>
                <a:latin typeface="Trebuchet MS"/>
                <a:cs typeface="Trebuchet MS"/>
              </a:rPr>
              <a:t>και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δυναμικούς</a:t>
            </a:r>
            <a:r>
              <a:rPr sz="20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τομείς</a:t>
            </a:r>
            <a:r>
              <a:rPr sz="20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εθνικής</a:t>
            </a:r>
            <a:r>
              <a:rPr sz="20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σημασίας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40280" y="5452418"/>
            <a:ext cx="366395" cy="4297045"/>
            <a:chOff x="6340280" y="5452418"/>
            <a:chExt cx="366395" cy="4297045"/>
          </a:xfrm>
        </p:grpSpPr>
        <p:sp>
          <p:nvSpPr>
            <p:cNvPr id="8" name="object 8"/>
            <p:cNvSpPr/>
            <p:nvPr/>
          </p:nvSpPr>
          <p:spPr>
            <a:xfrm>
              <a:off x="6349128" y="7359074"/>
              <a:ext cx="357505" cy="299720"/>
            </a:xfrm>
            <a:custGeom>
              <a:avLst/>
              <a:gdLst/>
              <a:ahLst/>
              <a:cxnLst/>
              <a:rect l="l" t="t" r="r" b="b"/>
              <a:pathLst>
                <a:path w="357504" h="299720">
                  <a:moveTo>
                    <a:pt x="225836" y="0"/>
                  </a:moveTo>
                  <a:lnTo>
                    <a:pt x="0" y="0"/>
                  </a:lnTo>
                  <a:lnTo>
                    <a:pt x="0" y="299360"/>
                  </a:lnTo>
                  <a:lnTo>
                    <a:pt x="225836" y="299360"/>
                  </a:lnTo>
                  <a:lnTo>
                    <a:pt x="357293" y="149680"/>
                  </a:lnTo>
                  <a:lnTo>
                    <a:pt x="225836" y="0"/>
                  </a:lnTo>
                  <a:close/>
                </a:path>
              </a:pathLst>
            </a:custGeom>
            <a:solidFill>
              <a:srgbClr val="7CD24E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1769" y="5452418"/>
              <a:ext cx="0" cy="4297045"/>
            </a:xfrm>
            <a:custGeom>
              <a:avLst/>
              <a:gdLst/>
              <a:ahLst/>
              <a:cxnLst/>
              <a:rect l="l" t="t" r="r" b="b"/>
              <a:pathLst>
                <a:path h="4297045">
                  <a:moveTo>
                    <a:pt x="0" y="4296901"/>
                  </a:moveTo>
                  <a:lnTo>
                    <a:pt x="0" y="0"/>
                  </a:lnTo>
                </a:path>
              </a:pathLst>
            </a:custGeom>
            <a:ln w="42976">
              <a:solidFill>
                <a:srgbClr val="6A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169734" y="5452418"/>
            <a:ext cx="368935" cy="4297045"/>
            <a:chOff x="13169734" y="5452418"/>
            <a:chExt cx="368935" cy="4297045"/>
          </a:xfrm>
        </p:grpSpPr>
        <p:sp>
          <p:nvSpPr>
            <p:cNvPr id="11" name="object 11"/>
            <p:cNvSpPr/>
            <p:nvPr/>
          </p:nvSpPr>
          <p:spPr>
            <a:xfrm>
              <a:off x="13181110" y="7359074"/>
              <a:ext cx="357505" cy="299720"/>
            </a:xfrm>
            <a:custGeom>
              <a:avLst/>
              <a:gdLst/>
              <a:ahLst/>
              <a:cxnLst/>
              <a:rect l="l" t="t" r="r" b="b"/>
              <a:pathLst>
                <a:path w="357505" h="299720">
                  <a:moveTo>
                    <a:pt x="225836" y="0"/>
                  </a:moveTo>
                  <a:lnTo>
                    <a:pt x="0" y="0"/>
                  </a:lnTo>
                  <a:lnTo>
                    <a:pt x="0" y="299360"/>
                  </a:lnTo>
                  <a:lnTo>
                    <a:pt x="225836" y="299360"/>
                  </a:lnTo>
                  <a:lnTo>
                    <a:pt x="357293" y="149680"/>
                  </a:lnTo>
                  <a:lnTo>
                    <a:pt x="225836" y="0"/>
                  </a:lnTo>
                  <a:close/>
                </a:path>
              </a:pathLst>
            </a:custGeom>
            <a:solidFill>
              <a:srgbClr val="7CD24E">
                <a:alpha val="9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91222" y="5452418"/>
              <a:ext cx="0" cy="4297045"/>
            </a:xfrm>
            <a:custGeom>
              <a:avLst/>
              <a:gdLst/>
              <a:ahLst/>
              <a:cxnLst/>
              <a:rect l="l" t="t" r="r" b="b"/>
              <a:pathLst>
                <a:path h="4297045">
                  <a:moveTo>
                    <a:pt x="0" y="4296901"/>
                  </a:moveTo>
                  <a:lnTo>
                    <a:pt x="0" y="0"/>
                  </a:lnTo>
                </a:path>
              </a:pathLst>
            </a:custGeom>
            <a:ln w="42976">
              <a:solidFill>
                <a:srgbClr val="6ABC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7075" y="3133484"/>
            <a:ext cx="2310612" cy="21601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7407" y="3133484"/>
            <a:ext cx="2313140" cy="21601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68970" y="3133484"/>
            <a:ext cx="2310612" cy="216019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565574" y="5570437"/>
            <a:ext cx="4756150" cy="935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" algn="ctr">
              <a:lnSpc>
                <a:spcPts val="2395"/>
              </a:lnSpc>
              <a:spcBef>
                <a:spcPts val="90"/>
              </a:spcBef>
            </a:pP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Δήμος</a:t>
            </a:r>
            <a:r>
              <a:rPr sz="2000" b="1" spc="-7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79C94B"/>
                </a:solidFill>
                <a:latin typeface="Trebuchet MS"/>
                <a:cs typeface="Trebuchet MS"/>
              </a:rPr>
              <a:t>Μεγαλόπολης</a:t>
            </a:r>
            <a:endParaRPr sz="2000">
              <a:latin typeface="Trebuchet MS"/>
              <a:cs typeface="Trebuchet MS"/>
            </a:endParaRPr>
          </a:p>
          <a:p>
            <a:pPr marL="12065" marR="5080" algn="ctr">
              <a:lnSpc>
                <a:spcPts val="2390"/>
              </a:lnSpc>
              <a:spcBef>
                <a:spcPts val="80"/>
              </a:spcBef>
            </a:pP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&amp;</a:t>
            </a:r>
            <a:r>
              <a:rPr sz="2000" b="1" spc="-7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όμοροι</a:t>
            </a:r>
            <a:r>
              <a:rPr sz="2000" b="1" spc="-6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Δήμοι</a:t>
            </a:r>
            <a:r>
              <a:rPr sz="2000" b="1" spc="-8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Τρίπολης,</a:t>
            </a:r>
            <a:r>
              <a:rPr sz="2000" b="1" spc="-7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Γορτυνίας</a:t>
            </a:r>
            <a:r>
              <a:rPr sz="2000" b="1" spc="-8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79C94B"/>
                </a:solidFill>
                <a:latin typeface="Trebuchet MS"/>
                <a:cs typeface="Trebuchet MS"/>
              </a:rPr>
              <a:t>και </a:t>
            </a:r>
            <a:r>
              <a:rPr sz="2000" b="1" spc="-10" dirty="0">
                <a:solidFill>
                  <a:srgbClr val="79C94B"/>
                </a:solidFill>
                <a:latin typeface="Trebuchet MS"/>
                <a:cs typeface="Trebuchet MS"/>
              </a:rPr>
              <a:t>Οιχαλίας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25239" y="6805587"/>
            <a:ext cx="5438140" cy="184594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1270" algn="ctr">
              <a:lnSpc>
                <a:spcPts val="2390"/>
              </a:lnSpc>
              <a:spcBef>
                <a:spcPts val="175"/>
              </a:spcBef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Κεντρικός</a:t>
            </a:r>
            <a:r>
              <a:rPr sz="20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στόχος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για</a:t>
            </a:r>
            <a:r>
              <a:rPr sz="20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την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επόμενη</a:t>
            </a:r>
            <a:r>
              <a:rPr sz="20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μέρα</a:t>
            </a:r>
            <a:r>
              <a:rPr sz="20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είναι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η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ανάδειξη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της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σε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«πόλο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επιχειρηματικότητας»</a:t>
            </a:r>
            <a:r>
              <a:rPr sz="2000" spc="-1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14042"/>
                </a:solidFill>
                <a:latin typeface="Trebuchet MS"/>
                <a:cs typeface="Trebuchet MS"/>
              </a:rPr>
              <a:t>με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έμφαση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σε</a:t>
            </a:r>
            <a:r>
              <a:rPr sz="2000" spc="-6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νέες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καινοτόμες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παραγωγικές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2300"/>
              </a:lnSpc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δραστηριότητες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γύρω</a:t>
            </a:r>
            <a:r>
              <a:rPr sz="20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από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την</a:t>
            </a:r>
            <a:r>
              <a:rPr sz="2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αλυσίδα</a:t>
            </a:r>
            <a:r>
              <a:rPr sz="2000" spc="-8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αξίας</a:t>
            </a:r>
            <a:endParaRPr sz="2000">
              <a:latin typeface="Trebuchet MS"/>
              <a:cs typeface="Trebuchet MS"/>
            </a:endParaRPr>
          </a:p>
          <a:p>
            <a:pPr marL="57785" marR="50165" algn="ctr">
              <a:lnSpc>
                <a:spcPts val="2390"/>
              </a:lnSpc>
              <a:spcBef>
                <a:spcPts val="85"/>
              </a:spcBef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της</a:t>
            </a:r>
            <a:r>
              <a:rPr sz="2000" spc="-9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βιοοικονομίας</a:t>
            </a:r>
            <a:r>
              <a:rPr sz="2000" spc="-10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(αγροδιατροφή,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κυκλική</a:t>
            </a:r>
            <a:r>
              <a:rPr sz="2000" spc="-9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14042"/>
                </a:solidFill>
                <a:latin typeface="Trebuchet MS"/>
                <a:cs typeface="Trebuchet MS"/>
              </a:rPr>
              <a:t>και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ψηφιακή</a:t>
            </a:r>
            <a:r>
              <a:rPr sz="2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οικονομία)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202414" y="5744345"/>
            <a:ext cx="2844165" cy="6324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26034">
              <a:lnSpc>
                <a:spcPts val="2390"/>
              </a:lnSpc>
              <a:spcBef>
                <a:spcPts val="175"/>
              </a:spcBef>
            </a:pP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Νησιά</a:t>
            </a:r>
            <a:r>
              <a:rPr sz="2000" b="1" spc="-9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Βορείου</a:t>
            </a:r>
            <a:r>
              <a:rPr sz="2000" b="1" spc="-8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79C94B"/>
                </a:solidFill>
                <a:latin typeface="Trebuchet MS"/>
                <a:cs typeface="Trebuchet MS"/>
              </a:rPr>
              <a:t>Αιγαίου,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Νοτίου</a:t>
            </a:r>
            <a:r>
              <a:rPr sz="2000" b="1" spc="-5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Αιγαίου</a:t>
            </a:r>
            <a:r>
              <a:rPr sz="2000" b="1" spc="-6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79C94B"/>
                </a:solidFill>
                <a:latin typeface="Trebuchet MS"/>
                <a:cs typeface="Trebuchet MS"/>
              </a:rPr>
              <a:t>&amp;</a:t>
            </a:r>
            <a:r>
              <a:rPr sz="2000" b="1" spc="-6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79C94B"/>
                </a:solidFill>
                <a:latin typeface="Trebuchet MS"/>
                <a:cs typeface="Trebuchet MS"/>
              </a:rPr>
              <a:t>Κρήτη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067122" y="6827602"/>
            <a:ext cx="5114290" cy="24530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ctr">
              <a:lnSpc>
                <a:spcPts val="2390"/>
              </a:lnSpc>
              <a:spcBef>
                <a:spcPts val="175"/>
              </a:spcBef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Κεντρικός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στόχος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για</a:t>
            </a:r>
            <a:r>
              <a:rPr sz="2000" spc="-7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την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επόμενη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μέρα</a:t>
            </a:r>
            <a:r>
              <a:rPr sz="20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είναι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το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«πρασίνισμα»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των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νησιών,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η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ανάπτυξη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2305"/>
              </a:lnSpc>
            </a:pP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επιχειρηματικών</a:t>
            </a:r>
            <a:r>
              <a:rPr sz="20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δραστηριοτήτων</a:t>
            </a:r>
            <a:r>
              <a:rPr sz="2000" spc="-3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γύρω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14042"/>
                </a:solidFill>
                <a:latin typeface="Trebuchet MS"/>
                <a:cs typeface="Trebuchet MS"/>
              </a:rPr>
              <a:t>από</a:t>
            </a:r>
            <a:endParaRPr sz="2000">
              <a:latin typeface="Trebuchet MS"/>
              <a:cs typeface="Trebuchet MS"/>
            </a:endParaRPr>
          </a:p>
          <a:p>
            <a:pPr marL="42545" marR="36195" algn="ctr">
              <a:lnSpc>
                <a:spcPts val="2390"/>
              </a:lnSpc>
              <a:spcBef>
                <a:spcPts val="85"/>
              </a:spcBef>
            </a:pP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την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αλυσίδα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αξίας</a:t>
            </a:r>
            <a:r>
              <a:rPr sz="2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της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«καθαρής</a:t>
            </a:r>
            <a:r>
              <a:rPr sz="20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ενέργειας»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η</a:t>
            </a:r>
            <a:r>
              <a:rPr sz="2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μεταστροφή</a:t>
            </a:r>
            <a:r>
              <a:rPr sz="20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περαιτέρω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ανάπτυξη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του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τουρισμού</a:t>
            </a:r>
            <a:r>
              <a:rPr sz="20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της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γαλάζιας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οικονομίας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προς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πιο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βιώσιμα</a:t>
            </a:r>
            <a:r>
              <a:rPr sz="2000" spc="-8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7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καινοτόμα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πρότυπα</a:t>
            </a:r>
            <a:r>
              <a:rPr sz="2000" spc="-4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414042"/>
                </a:solidFill>
                <a:latin typeface="Trebuchet MS"/>
                <a:cs typeface="Trebuchet MS"/>
              </a:rPr>
              <a:t>με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βάση</a:t>
            </a:r>
            <a:r>
              <a:rPr sz="2000" spc="-5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τις</a:t>
            </a:r>
            <a:r>
              <a:rPr sz="2000" spc="-6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τοπικές</a:t>
            </a:r>
            <a:r>
              <a:rPr sz="2000" spc="-30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ανάγκες</a:t>
            </a:r>
            <a:r>
              <a:rPr sz="2000" spc="-5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14042"/>
                </a:solidFill>
                <a:latin typeface="Trebuchet MS"/>
                <a:cs typeface="Trebuchet MS"/>
              </a:rPr>
              <a:t>και</a:t>
            </a:r>
            <a:r>
              <a:rPr sz="2000" spc="-45" dirty="0">
                <a:solidFill>
                  <a:srgbClr val="414042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Trebuchet MS"/>
                <a:cs typeface="Trebuchet MS"/>
              </a:rPr>
              <a:t>συνθήκες.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400" y="1412743"/>
            <a:ext cx="5518785" cy="64769"/>
          </a:xfrm>
          <a:custGeom>
            <a:avLst/>
            <a:gdLst/>
            <a:ahLst/>
            <a:cxnLst/>
            <a:rect l="l" t="t" r="r" b="b"/>
            <a:pathLst>
              <a:path w="5518784" h="64769">
                <a:moveTo>
                  <a:pt x="5518694" y="0"/>
                </a:moveTo>
                <a:lnTo>
                  <a:pt x="0" y="0"/>
                </a:lnTo>
                <a:lnTo>
                  <a:pt x="0" y="64464"/>
                </a:lnTo>
                <a:lnTo>
                  <a:pt x="5518694" y="64464"/>
                </a:lnTo>
                <a:lnTo>
                  <a:pt x="5518694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00784" y="718951"/>
            <a:ext cx="14097000" cy="80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ΚΑΤΑΝΟΜΗ</a:t>
            </a:r>
            <a:r>
              <a:rPr spc="-35" dirty="0"/>
              <a:t> </a:t>
            </a:r>
            <a:r>
              <a:rPr dirty="0"/>
              <a:t>ΠΟΡΩΝ</a:t>
            </a:r>
            <a:r>
              <a:rPr spc="-25" dirty="0"/>
              <a:t> </a:t>
            </a:r>
            <a:r>
              <a:rPr dirty="0"/>
              <a:t>ΑΝΑ</a:t>
            </a:r>
            <a:r>
              <a:rPr spc="-30" dirty="0"/>
              <a:t> </a:t>
            </a:r>
            <a:r>
              <a:rPr dirty="0"/>
              <a:t>ΕΔΑΦΙΚΟ</a:t>
            </a:r>
            <a:r>
              <a:rPr spc="-5" dirty="0"/>
              <a:t> </a:t>
            </a:r>
            <a:r>
              <a:rPr dirty="0"/>
              <a:t>ΣΧΕΔΙΟ</a:t>
            </a:r>
            <a:r>
              <a:rPr spc="-35" dirty="0"/>
              <a:t> </a:t>
            </a:r>
            <a:r>
              <a:rPr spc="-10" dirty="0"/>
              <a:t>ΔΙΚΑΙΗΣ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0784" y="1501375"/>
            <a:ext cx="3411854" cy="80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00" b="1" spc="-10" dirty="0">
                <a:solidFill>
                  <a:srgbClr val="00BCDE"/>
                </a:solidFill>
                <a:latin typeface="Calibri"/>
                <a:cs typeface="Calibri"/>
              </a:rPr>
              <a:t>ΜΕΤΑΒΑΣΗΣ</a:t>
            </a:r>
            <a:endParaRPr sz="5100">
              <a:latin typeface="Calibri"/>
              <a:cs typeface="Calibri"/>
            </a:endParaRPr>
          </a:p>
        </p:txBody>
      </p:sp>
      <p:pic>
        <p:nvPicPr>
          <p:cNvPr id="5" name="object 5" descr="Εικόνα που περιέχει κείμενο, ηλεκτρονικές συσκευές, κύκλωμα  Περιγραφή που δημιουργήθηκε αυτόματα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302694"/>
            <a:ext cx="20104099" cy="3427998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39147"/>
              </p:ext>
            </p:extLst>
          </p:nvPr>
        </p:nvGraphicFramePr>
        <p:xfrm>
          <a:off x="711006" y="3668440"/>
          <a:ext cx="9340849" cy="5219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825">
                <a:tc>
                  <a:txBody>
                    <a:bodyPr/>
                    <a:lstStyle/>
                    <a:p>
                      <a:pPr marL="149225" algn="l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300" b="1" spc="-10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ΕΣΔΙΜ</a:t>
                      </a:r>
                      <a:endParaRPr sz="23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lang="el-GR" sz="2300" b="1" spc="-10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Σ</a:t>
                      </a:r>
                      <a:r>
                        <a:rPr sz="2300" b="1" spc="-10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ΥΝΟΛΟ</a:t>
                      </a:r>
                      <a:r>
                        <a:rPr lang="el-GR" sz="2300" b="1" spc="-10" dirty="0">
                          <a:solidFill>
                            <a:srgbClr val="0C4E89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endParaRPr sz="2300" dirty="0">
                        <a:solidFill>
                          <a:srgbClr val="0C4E8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35"/>
                        </a:lnSpc>
                      </a:pPr>
                      <a:r>
                        <a:rPr sz="2300" b="1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r>
                        <a:rPr sz="2300" b="1" spc="-5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b="1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ΕΠΙ</a:t>
                      </a:r>
                      <a:r>
                        <a:rPr sz="2300" b="1" spc="-5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300" b="1" spc="-25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ΤΟΥ</a:t>
                      </a:r>
                      <a:endParaRPr sz="2300" dirty="0">
                        <a:latin typeface="Trebuchet MS"/>
                        <a:cs typeface="Trebuchet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2300" b="1" spc="-20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ΠΔΑΜ</a:t>
                      </a:r>
                      <a:endParaRPr sz="23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331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300" b="1" spc="-10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Σύνολο</a:t>
                      </a:r>
                      <a:endParaRPr sz="23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l-GR" sz="2300" b="1" spc="-10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1.609.315.503,00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300" b="1" spc="-10" dirty="0">
                          <a:solidFill>
                            <a:srgbClr val="585858"/>
                          </a:solidFill>
                          <a:latin typeface="Trebuchet MS"/>
                          <a:cs typeface="Trebuchet MS"/>
                        </a:rPr>
                        <a:t>100,00%</a:t>
                      </a:r>
                      <a:endParaRPr sz="23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31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C4E89"/>
                          </a:solidFill>
                          <a:latin typeface="Trebuchet MS"/>
                          <a:cs typeface="Trebuchet MS"/>
                        </a:rPr>
                        <a:t>Δυτική</a:t>
                      </a:r>
                      <a:r>
                        <a:rPr sz="2000" b="1" spc="-80" dirty="0">
                          <a:solidFill>
                            <a:srgbClr val="0C4E8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0C4E89"/>
                          </a:solidFill>
                          <a:latin typeface="Trebuchet MS"/>
                          <a:cs typeface="Trebuchet MS"/>
                        </a:rPr>
                        <a:t>Μακεδονία</a:t>
                      </a:r>
                      <a:endParaRPr sz="2000" dirty="0">
                        <a:solidFill>
                          <a:srgbClr val="0C4E8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b="1" spc="-10" dirty="0">
                          <a:solidFill>
                            <a:srgbClr val="0C4E89"/>
                          </a:solidFill>
                          <a:latin typeface="Trebuchet MS"/>
                          <a:cs typeface="Trebuchet MS"/>
                        </a:rPr>
                        <a:t>1.006.136.285,00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000" b="1" spc="-25" dirty="0">
                          <a:solidFill>
                            <a:srgbClr val="0C4E89"/>
                          </a:solidFill>
                          <a:latin typeface="Trebuchet MS"/>
                          <a:cs typeface="Trebuchet MS"/>
                        </a:rPr>
                        <a:t>62,5</a:t>
                      </a:r>
                      <a:r>
                        <a:rPr sz="2000" b="1" spc="-25" dirty="0">
                          <a:solidFill>
                            <a:srgbClr val="0C4E89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2000" dirty="0">
                        <a:solidFill>
                          <a:srgbClr val="0C4E89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310"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lang="el-GR" sz="2000" b="1" spc="-10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Μεγαλόπολη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b="1" spc="-10" dirty="0">
                          <a:solidFill>
                            <a:srgbClr val="18BDDE"/>
                          </a:solidFill>
                          <a:latin typeface="Trebuchet MS"/>
                          <a:ea typeface="+mn-ea"/>
                          <a:cs typeface="Trebuchet MS"/>
                        </a:rPr>
                        <a:t>385.916.646,00 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000" b="1" spc="-25" dirty="0">
                          <a:solidFill>
                            <a:srgbClr val="18BDDE"/>
                          </a:solidFill>
                          <a:latin typeface="Trebuchet MS"/>
                          <a:cs typeface="Trebuchet MS"/>
                        </a:rPr>
                        <a:t>24%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3310">
                <a:tc>
                  <a:txBody>
                    <a:bodyPr/>
                    <a:lstStyle/>
                    <a:p>
                      <a:pPr marL="149225" marR="252729">
                        <a:lnSpc>
                          <a:spcPts val="2390"/>
                        </a:lnSpc>
                        <a:spcBef>
                          <a:spcPts val="1914"/>
                        </a:spcBef>
                      </a:pP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Νησιά</a:t>
                      </a:r>
                      <a:r>
                        <a:rPr sz="2000" b="1" spc="-6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Βορείου</a:t>
                      </a:r>
                      <a:r>
                        <a:rPr sz="2000" b="1" spc="-5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2000" b="1" spc="-5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Νοτίου</a:t>
                      </a:r>
                      <a:r>
                        <a:rPr sz="2000" b="1" spc="-60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Αιγαίου </a:t>
                      </a:r>
                      <a:r>
                        <a:rPr sz="2000" b="1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2000" b="1" spc="-1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Κρήτη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l-GR" sz="2000" b="1" spc="-10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217.262.572,0</a:t>
                      </a:r>
                      <a:r>
                        <a:rPr lang="en-US" sz="2000" b="1" spc="-10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lang="el-GR" sz="2000" b="1" spc="-10" dirty="0">
                        <a:solidFill>
                          <a:srgbClr val="79C94B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13,5</a:t>
                      </a:r>
                      <a:r>
                        <a:rPr sz="2000" b="1" spc="-25" dirty="0">
                          <a:solidFill>
                            <a:srgbClr val="79C94B"/>
                          </a:solidFill>
                          <a:latin typeface="Trebuchet MS"/>
                          <a:cs typeface="Trebuchet MS"/>
                        </a:rPr>
                        <a:t>%</a:t>
                      </a:r>
                      <a:endParaRPr sz="20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5931539" y="6165998"/>
            <a:ext cx="2096135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63%</a:t>
            </a:r>
            <a:r>
              <a:rPr sz="16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Δυτική</a:t>
            </a:r>
            <a:r>
              <a:rPr sz="1650" b="1" spc="-10" dirty="0">
                <a:solidFill>
                  <a:srgbClr val="FFFFFF"/>
                </a:solidFill>
                <a:latin typeface="Calibri"/>
                <a:cs typeface="Calibri"/>
              </a:rPr>
              <a:t> Μακεδονία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78049" y="6309147"/>
            <a:ext cx="1610995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24%</a:t>
            </a:r>
            <a:r>
              <a:rPr sz="1650" b="1" spc="-10" dirty="0">
                <a:solidFill>
                  <a:srgbClr val="FFFFFF"/>
                </a:solidFill>
                <a:latin typeface="Calibri"/>
                <a:cs typeface="Calibri"/>
              </a:rPr>
              <a:t> Μεγαλόπολη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99295" y="4975826"/>
            <a:ext cx="99441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b="1" dirty="0">
                <a:solidFill>
                  <a:srgbClr val="FFFFFF"/>
                </a:solidFill>
                <a:latin typeface="Calibri"/>
                <a:cs typeface="Calibri"/>
              </a:rPr>
              <a:t>13%</a:t>
            </a:r>
            <a:r>
              <a:rPr sz="1650" b="1" spc="-10" dirty="0">
                <a:solidFill>
                  <a:srgbClr val="FFFFFF"/>
                </a:solidFill>
                <a:latin typeface="Calibri"/>
                <a:cs typeface="Calibri"/>
              </a:rPr>
              <a:t> Νησιά</a:t>
            </a:r>
            <a:endParaRPr sz="1650">
              <a:latin typeface="Calibri"/>
              <a:cs typeface="Calibri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ED86F8E-AE16-C8B6-C134-F72BC65B45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692426"/>
              </p:ext>
            </p:extLst>
          </p:nvPr>
        </p:nvGraphicFramePr>
        <p:xfrm>
          <a:off x="10771751" y="3556000"/>
          <a:ext cx="9056062" cy="654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4FC4800-11CE-91E6-4AB1-4A32CCAE7686}"/>
              </a:ext>
            </a:extLst>
          </p:cNvPr>
          <p:cNvSpPr/>
          <p:nvPr/>
        </p:nvSpPr>
        <p:spPr>
          <a:xfrm>
            <a:off x="13246716" y="4885863"/>
            <a:ext cx="15789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kern="1200" dirty="0">
                <a:latin typeface="Trebuchet MS" panose="020B0603020202020204" pitchFamily="34" charset="0"/>
              </a:rPr>
              <a:t>13,5 </a:t>
            </a:r>
            <a:r>
              <a:rPr lang="el-GR" sz="2000" b="1" kern="1200" dirty="0">
                <a:latin typeface="Trebuchet MS" panose="020B0603020202020204" pitchFamily="34" charset="0"/>
              </a:rPr>
              <a:t>% Νησιά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FC4800-11CE-91E6-4AB1-4A32CCAE7686}"/>
              </a:ext>
            </a:extLst>
          </p:cNvPr>
          <p:cNvSpPr/>
          <p:nvPr/>
        </p:nvSpPr>
        <p:spPr>
          <a:xfrm>
            <a:off x="11851179" y="6006709"/>
            <a:ext cx="213199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kern="1200" dirty="0">
                <a:latin typeface="Trebuchet MS" panose="020B0603020202020204" pitchFamily="34" charset="0"/>
              </a:rPr>
              <a:t>24 % Μεγαλόπολη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8FDC10-625A-2D10-A2B4-E604701B304E}"/>
              </a:ext>
            </a:extLst>
          </p:cNvPr>
          <p:cNvSpPr txBox="1"/>
          <p:nvPr/>
        </p:nvSpPr>
        <p:spPr>
          <a:xfrm>
            <a:off x="711006" y="8887505"/>
            <a:ext cx="5486594" cy="45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lang="el-GR" sz="1800" b="1" spc="-10" dirty="0">
                <a:solidFill>
                  <a:srgbClr val="0D4F8B"/>
                </a:solidFill>
                <a:latin typeface="Trebuchet MS"/>
                <a:cs typeface="Trebuchet MS"/>
              </a:rPr>
              <a:t>* </a:t>
            </a:r>
            <a:r>
              <a:rPr lang="el-GR" sz="1600" i="1" spc="-10" dirty="0">
                <a:solidFill>
                  <a:schemeClr val="tx1"/>
                </a:solidFill>
                <a:latin typeface="Trebuchet MS"/>
                <a:cs typeface="Trebuchet MS"/>
              </a:rPr>
              <a:t>Στοιχεία</a:t>
            </a:r>
            <a:r>
              <a:rPr lang="el-GR" sz="1600" b="1" i="1" spc="-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l-GR" sz="1600" b="1" i="1" spc="-10" dirty="0">
                <a:solidFill>
                  <a:srgbClr val="0D4F8B"/>
                </a:solidFill>
                <a:latin typeface="Trebuchet MS"/>
                <a:cs typeface="Trebuchet MS"/>
              </a:rPr>
              <a:t>2</a:t>
            </a:r>
            <a:r>
              <a:rPr lang="el-GR" sz="1600" b="1" i="1" spc="-10" baseline="30000" dirty="0">
                <a:solidFill>
                  <a:srgbClr val="0D4F8B"/>
                </a:solidFill>
                <a:latin typeface="Trebuchet MS"/>
                <a:cs typeface="Trebuchet MS"/>
              </a:rPr>
              <a:t>ης</a:t>
            </a:r>
            <a:r>
              <a:rPr lang="el-GR" sz="1600" b="1" i="1" spc="-10" dirty="0">
                <a:solidFill>
                  <a:srgbClr val="0D4F8B"/>
                </a:solidFill>
                <a:latin typeface="Trebuchet MS"/>
                <a:cs typeface="Trebuchet MS"/>
              </a:rPr>
              <a:t> Αναθεώρησης </a:t>
            </a:r>
            <a:r>
              <a:rPr lang="el-GR" sz="1600" i="1" spc="-10" dirty="0">
                <a:solidFill>
                  <a:schemeClr val="tx1"/>
                </a:solidFill>
                <a:latin typeface="Trebuchet MS"/>
                <a:cs typeface="Trebuchet MS"/>
              </a:rPr>
              <a:t>του Προγράμματος ΔΑΜ</a:t>
            </a:r>
            <a:endParaRPr lang="el-GR" sz="1800" i="1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Εικόνα που περιέχει κείμενο, ηλεκτρονικές συσκευές, κύκλωμα  Περιγραφή που δημιουργήθηκε αυτόματα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53374"/>
            <a:ext cx="20104099" cy="342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91970" y="3392571"/>
            <a:ext cx="3071495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b="1" dirty="0">
                <a:solidFill>
                  <a:srgbClr val="79C94B"/>
                </a:solidFill>
                <a:latin typeface="Trebuchet MS"/>
                <a:cs typeface="Trebuchet MS"/>
              </a:rPr>
              <a:t>Προτεραιότητες</a:t>
            </a:r>
            <a:r>
              <a:rPr sz="1650" b="1" spc="-3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79C94B"/>
                </a:solidFill>
                <a:latin typeface="Trebuchet MS"/>
                <a:cs typeface="Trebuchet MS"/>
              </a:rPr>
              <a:t>Προγράμματος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344" y="2844202"/>
            <a:ext cx="179133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5080" indent="-686435">
              <a:lnSpc>
                <a:spcPct val="100499"/>
              </a:lnSpc>
              <a:spcBef>
                <a:spcPts val="100"/>
              </a:spcBef>
            </a:pPr>
            <a:r>
              <a:rPr sz="1650" b="1" dirty="0">
                <a:solidFill>
                  <a:srgbClr val="79C94B"/>
                </a:solidFill>
                <a:latin typeface="Trebuchet MS"/>
                <a:cs typeface="Trebuchet MS"/>
              </a:rPr>
              <a:t>Δυτική</a:t>
            </a:r>
            <a:r>
              <a:rPr sz="1650" b="1" spc="1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lang="el-GR" sz="1650" b="1" spc="10" dirty="0">
                <a:solidFill>
                  <a:srgbClr val="79C94B"/>
                </a:solidFill>
                <a:latin typeface="Trebuchet MS"/>
                <a:cs typeface="Trebuchet MS"/>
              </a:rPr>
              <a:t>Μακεδονία</a:t>
            </a:r>
            <a:r>
              <a:rPr sz="1650" b="1" spc="-1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79C94B"/>
                </a:solidFill>
                <a:latin typeface="Trebuchet MS"/>
                <a:cs typeface="Trebuchet MS"/>
              </a:rPr>
              <a:t>6</a:t>
            </a:r>
            <a:r>
              <a:rPr lang="en-US" sz="1650" b="1" spc="-25" dirty="0">
                <a:solidFill>
                  <a:srgbClr val="79C94B"/>
                </a:solidFill>
                <a:latin typeface="Trebuchet MS"/>
                <a:cs typeface="Trebuchet MS"/>
              </a:rPr>
              <a:t>2,5</a:t>
            </a:r>
            <a:r>
              <a:rPr sz="1650" b="1" spc="-25" dirty="0">
                <a:solidFill>
                  <a:srgbClr val="79C94B"/>
                </a:solidFill>
                <a:latin typeface="Trebuchet MS"/>
                <a:cs typeface="Trebuchet MS"/>
              </a:rPr>
              <a:t>%</a:t>
            </a:r>
            <a:endParaRPr sz="165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3268" y="2844202"/>
            <a:ext cx="1262380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340" marR="5080" indent="-422275">
              <a:lnSpc>
                <a:spcPct val="100499"/>
              </a:lnSpc>
              <a:spcBef>
                <a:spcPts val="100"/>
              </a:spcBef>
            </a:pPr>
            <a:r>
              <a:rPr sz="1650" b="1" spc="-10" dirty="0">
                <a:solidFill>
                  <a:srgbClr val="79C94B"/>
                </a:solidFill>
                <a:latin typeface="Trebuchet MS"/>
                <a:cs typeface="Trebuchet MS"/>
              </a:rPr>
              <a:t>Μεγαλόπολη </a:t>
            </a:r>
            <a:r>
              <a:rPr sz="1650" b="1" spc="-25" dirty="0">
                <a:solidFill>
                  <a:srgbClr val="79C94B"/>
                </a:solidFill>
                <a:latin typeface="Trebuchet MS"/>
                <a:cs typeface="Trebuchet MS"/>
              </a:rPr>
              <a:t>24%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28220" y="2717800"/>
            <a:ext cx="2313305" cy="78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100"/>
              </a:spcBef>
            </a:pPr>
            <a:r>
              <a:rPr sz="1650" b="1" dirty="0">
                <a:solidFill>
                  <a:srgbClr val="79C94B"/>
                </a:solidFill>
                <a:latin typeface="Trebuchet MS"/>
                <a:cs typeface="Trebuchet MS"/>
              </a:rPr>
              <a:t>Νησιά</a:t>
            </a:r>
            <a:r>
              <a:rPr sz="1650" b="1" spc="-1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79C94B"/>
                </a:solidFill>
                <a:latin typeface="Trebuchet MS"/>
                <a:cs typeface="Trebuchet MS"/>
              </a:rPr>
              <a:t>Βορείου</a:t>
            </a:r>
            <a:r>
              <a:rPr sz="1650" b="1" spc="-1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79C94B"/>
                </a:solidFill>
                <a:latin typeface="Trebuchet MS"/>
                <a:cs typeface="Trebuchet MS"/>
              </a:rPr>
              <a:t>–</a:t>
            </a:r>
            <a:r>
              <a:rPr sz="1650" b="1" spc="-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1650" b="1" spc="-10" dirty="0">
                <a:solidFill>
                  <a:srgbClr val="79C94B"/>
                </a:solidFill>
                <a:latin typeface="Trebuchet MS"/>
                <a:cs typeface="Trebuchet MS"/>
              </a:rPr>
              <a:t>Νοτίου </a:t>
            </a:r>
            <a:r>
              <a:rPr sz="1650" b="1" dirty="0">
                <a:solidFill>
                  <a:srgbClr val="79C94B"/>
                </a:solidFill>
                <a:latin typeface="Trebuchet MS"/>
                <a:cs typeface="Trebuchet MS"/>
              </a:rPr>
              <a:t>Αιγαίου</a:t>
            </a:r>
            <a:r>
              <a:rPr sz="1650" b="1" spc="-2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79C94B"/>
                </a:solidFill>
                <a:latin typeface="Trebuchet MS"/>
                <a:cs typeface="Trebuchet MS"/>
              </a:rPr>
              <a:t>&amp; </a:t>
            </a:r>
            <a:r>
              <a:rPr sz="1650" b="1" spc="-20" dirty="0">
                <a:solidFill>
                  <a:srgbClr val="79C94B"/>
                </a:solidFill>
                <a:latin typeface="Trebuchet MS"/>
                <a:cs typeface="Trebuchet MS"/>
              </a:rPr>
              <a:t>Κρήτη</a:t>
            </a:r>
            <a:endParaRPr sz="1650" dirty="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  <a:spcBef>
                <a:spcPts val="10"/>
              </a:spcBef>
            </a:pPr>
            <a:r>
              <a:rPr sz="1650" b="1" spc="-25" dirty="0">
                <a:solidFill>
                  <a:srgbClr val="79C94B"/>
                </a:solidFill>
                <a:latin typeface="Trebuchet MS"/>
                <a:cs typeface="Trebuchet MS"/>
              </a:rPr>
              <a:t>13</a:t>
            </a:r>
            <a:r>
              <a:rPr lang="en-US" sz="1650" b="1" spc="-25" dirty="0">
                <a:solidFill>
                  <a:srgbClr val="79C94B"/>
                </a:solidFill>
                <a:latin typeface="Trebuchet MS"/>
                <a:cs typeface="Trebuchet MS"/>
              </a:rPr>
              <a:t>,</a:t>
            </a:r>
            <a:r>
              <a:rPr lang="el-GR" sz="1650" b="1" spc="-25" dirty="0">
                <a:solidFill>
                  <a:srgbClr val="79C94B"/>
                </a:solidFill>
                <a:latin typeface="Trebuchet MS"/>
                <a:cs typeface="Trebuchet MS"/>
              </a:rPr>
              <a:t>5</a:t>
            </a:r>
            <a:r>
              <a:rPr sz="1650" b="1" spc="-25" dirty="0">
                <a:solidFill>
                  <a:srgbClr val="79C94B"/>
                </a:solidFill>
                <a:latin typeface="Trebuchet MS"/>
                <a:cs typeface="Trebuchet MS"/>
              </a:rPr>
              <a:t>%</a:t>
            </a:r>
            <a:endParaRPr sz="16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84057" y="2970602"/>
            <a:ext cx="74168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b="1" spc="-10" dirty="0">
                <a:solidFill>
                  <a:srgbClr val="79C94B"/>
                </a:solidFill>
                <a:latin typeface="Trebuchet MS"/>
                <a:cs typeface="Trebuchet MS"/>
              </a:rPr>
              <a:t>Σύνολο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26842" y="2844202"/>
            <a:ext cx="1763395" cy="532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3035">
              <a:lnSpc>
                <a:spcPct val="100499"/>
              </a:lnSpc>
              <a:spcBef>
                <a:spcPts val="100"/>
              </a:spcBef>
            </a:pPr>
            <a:r>
              <a:rPr sz="1650" b="1" dirty="0">
                <a:solidFill>
                  <a:srgbClr val="79C94B"/>
                </a:solidFill>
                <a:latin typeface="Trebuchet MS"/>
                <a:cs typeface="Trebuchet MS"/>
              </a:rPr>
              <a:t>% στο</a:t>
            </a:r>
            <a:r>
              <a:rPr sz="1650" b="1" spc="-15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1650" b="1" dirty="0">
                <a:solidFill>
                  <a:srgbClr val="79C94B"/>
                </a:solidFill>
                <a:latin typeface="Trebuchet MS"/>
                <a:cs typeface="Trebuchet MS"/>
              </a:rPr>
              <a:t>σύνολο</a:t>
            </a:r>
            <a:r>
              <a:rPr sz="1650" b="1" spc="-10" dirty="0">
                <a:solidFill>
                  <a:srgbClr val="79C94B"/>
                </a:solidFill>
                <a:latin typeface="Trebuchet MS"/>
                <a:cs typeface="Trebuchet MS"/>
              </a:rPr>
              <a:t> </a:t>
            </a:r>
            <a:r>
              <a:rPr sz="1650" b="1" spc="-25" dirty="0">
                <a:solidFill>
                  <a:srgbClr val="79C94B"/>
                </a:solidFill>
                <a:latin typeface="Trebuchet MS"/>
                <a:cs typeface="Trebuchet MS"/>
              </a:rPr>
              <a:t>του </a:t>
            </a:r>
            <a:r>
              <a:rPr sz="1650" b="1" spc="-10" dirty="0">
                <a:solidFill>
                  <a:srgbClr val="79C94B"/>
                </a:solidFill>
                <a:latin typeface="Trebuchet MS"/>
                <a:cs typeface="Trebuchet MS"/>
              </a:rPr>
              <a:t>Προγράμματος</a:t>
            </a:r>
            <a:endParaRPr sz="1650"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96811"/>
              </p:ext>
            </p:extLst>
          </p:nvPr>
        </p:nvGraphicFramePr>
        <p:xfrm>
          <a:off x="995493" y="3616045"/>
          <a:ext cx="17959069" cy="6431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2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7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5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</a:t>
                      </a:r>
                      <a:r>
                        <a:rPr sz="1650" spc="-15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1.006.136.285,00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</a:t>
                      </a:r>
                      <a:r>
                        <a:rPr sz="1650" spc="-1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385.916.646,00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</a:t>
                      </a:r>
                      <a:r>
                        <a:rPr sz="1650" spc="-1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217.262.572,0</a:t>
                      </a:r>
                      <a:r>
                        <a:rPr lang="en-US" sz="1650" spc="-1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</a:t>
                      </a:r>
                      <a:r>
                        <a:rPr sz="1650" spc="-1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1.609.315.503,00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50" spc="-1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100,0%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399">
                <a:tc>
                  <a:txBody>
                    <a:bodyPr/>
                    <a:lstStyle/>
                    <a:p>
                      <a:pPr marL="56515" marR="842644">
                        <a:lnSpc>
                          <a:spcPct val="100499"/>
                        </a:lnSpc>
                        <a:spcBef>
                          <a:spcPts val="1285"/>
                        </a:spcBef>
                      </a:pP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1. Ενίσχυση &amp; προώθηση επιχειρηματικότητας</a:t>
                      </a:r>
                      <a:endParaRPr sz="165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517.443.085,00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180.621.468,00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36.008.120,00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 </a:t>
                      </a: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734.072.673,00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45,6%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399">
                <a:tc>
                  <a:txBody>
                    <a:bodyPr/>
                    <a:lstStyle/>
                    <a:p>
                      <a:pPr marL="56515" marR="842644" algn="l">
                        <a:lnSpc>
                          <a:spcPct val="100499"/>
                        </a:lnSpc>
                        <a:spcBef>
                          <a:spcPts val="1285"/>
                        </a:spcBef>
                      </a:pP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2. Ενεργειακή Μετάβαση - Κλιματική Ουδετερότητα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128.492.090,00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89.061.336,00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25.647.318,00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243.200.744,00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15,1%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399">
                <a:tc>
                  <a:txBody>
                    <a:bodyPr/>
                    <a:lstStyle/>
                    <a:p>
                      <a:pPr marL="56515" marR="842644" algn="l">
                        <a:lnSpc>
                          <a:spcPct val="100499"/>
                        </a:lnSpc>
                        <a:spcBef>
                          <a:spcPts val="1285"/>
                        </a:spcBef>
                      </a:pP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3. Αναπροσαρμογή χρήσεων γης - κυκλική οικονομία 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46.000.001,00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16.000.000,00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62.000.001,00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399">
                <a:tc>
                  <a:txBody>
                    <a:bodyPr/>
                    <a:lstStyle/>
                    <a:p>
                      <a:pPr marL="56515" marR="842644" algn="l">
                        <a:lnSpc>
                          <a:spcPct val="100499"/>
                        </a:lnSpc>
                        <a:spcBef>
                          <a:spcPts val="1285"/>
                        </a:spcBef>
                      </a:pP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4. Δίκαιη εργασιακή μετάβαση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187.297.190,00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53.478.705,00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39.479.229,00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280.255.124,00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l-GR" sz="1650" spc="-1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17,4%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399">
                <a:tc>
                  <a:txBody>
                    <a:bodyPr/>
                    <a:lstStyle/>
                    <a:p>
                      <a:pPr marL="56515" marR="842644" algn="l">
                        <a:lnSpc>
                          <a:spcPct val="100499"/>
                        </a:lnSpc>
                        <a:spcBef>
                          <a:spcPts val="1285"/>
                        </a:spcBef>
                      </a:pP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5. Ολοκληρωμένες παρεμβάσεις μικρής κλίμακας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22.668.361,00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8.636.345,00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39.863.435,00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71.168.141,00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399">
                <a:tc>
                  <a:txBody>
                    <a:bodyPr/>
                    <a:lstStyle/>
                    <a:p>
                      <a:pPr marL="56515" marR="842644" algn="l">
                        <a:lnSpc>
                          <a:spcPct val="100499"/>
                        </a:lnSpc>
                        <a:spcBef>
                          <a:spcPts val="1285"/>
                        </a:spcBef>
                      </a:pP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imes New Roman"/>
                        </a:rPr>
                        <a:t>5Α. Δράσεις Περιφέρειας Νοτίου Αιγαίου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2400" b="1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-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405"/>
                        </a:spcBef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68.555.837,00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68.555.837,00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18BDDE"/>
                      </a:solidFill>
                      <a:prstDash val="soli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4,3%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99">
                <a:tc>
                  <a:txBody>
                    <a:bodyPr/>
                    <a:lstStyle/>
                    <a:p>
                      <a:pPr marL="56515" marR="842644" algn="l" fontAlgn="ctr">
                        <a:lnSpc>
                          <a:spcPct val="100499"/>
                        </a:lnSpc>
                        <a:spcBef>
                          <a:spcPts val="1285"/>
                        </a:spcBef>
                        <a:buNone/>
                      </a:pP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6. Τεχνική Βοήθεια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 fontAlgn="ct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37.533.106,00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+mn-cs"/>
                        </a:rPr>
                        <a:t>14.390.604,00€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+mn-cs"/>
                        </a:rPr>
                        <a:t>5.309.955,00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57.233.665,00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3,6%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424094"/>
                  </a:ext>
                </a:extLst>
              </a:tr>
              <a:tr h="615399">
                <a:tc>
                  <a:txBody>
                    <a:bodyPr/>
                    <a:lstStyle/>
                    <a:p>
                      <a:pPr marL="56515" marR="842644" algn="l" fontAlgn="ctr">
                        <a:lnSpc>
                          <a:spcPct val="100499"/>
                        </a:lnSpc>
                        <a:spcBef>
                          <a:spcPts val="1285"/>
                        </a:spcBef>
                        <a:buNone/>
                      </a:pP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6Α. Τεχνική Βοήθεια Περιφέρειας  Νοτίου Αιγαίου</a:t>
                      </a:r>
                    </a:p>
                  </a:txBody>
                  <a:tcPr marL="0" marR="0" marT="0" marB="0" anchor="ctr"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2400" b="1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-</a:t>
                      </a:r>
                      <a:endParaRPr sz="2400" b="1" dirty="0">
                        <a:solidFill>
                          <a:srgbClr val="1F4E79"/>
                        </a:solidFill>
                        <a:latin typeface="Trebuchet MS"/>
                        <a:ea typeface="+mn-ea"/>
                        <a:cs typeface="Trebuchet M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ct val="100000"/>
                        </a:lnSpc>
                        <a:spcBef>
                          <a:spcPts val="405"/>
                        </a:spcBef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+mn-cs"/>
                        </a:rPr>
                        <a:t>2.398.678,00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2.398.678,00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0,1%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820985"/>
                  </a:ext>
                </a:extLst>
              </a:tr>
              <a:tr h="615399">
                <a:tc>
                  <a:txBody>
                    <a:bodyPr/>
                    <a:lstStyle/>
                    <a:p>
                      <a:pPr marL="56515" marR="842644" algn="l" fontAlgn="ctr">
                        <a:lnSpc>
                          <a:spcPct val="100499"/>
                        </a:lnSpc>
                        <a:spcBef>
                          <a:spcPts val="1285"/>
                        </a:spcBef>
                        <a:buNone/>
                      </a:pP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7. Στήριξη κρίσιμων τεχνολογιών σε στρατηγικούς τομείς (STEP)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32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66.702.452,00 €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+mn-cs"/>
                        </a:rPr>
                        <a:t>23.728.188,00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n-US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  <a:cs typeface="Trebuchet MS"/>
                        </a:rPr>
                        <a:t>EUR </a:t>
                      </a:r>
                      <a:r>
                        <a:rPr lang="el-GR" sz="165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90.430.640,00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 fontAlgn="b">
                        <a:lnSpc>
                          <a:spcPct val="100000"/>
                        </a:lnSpc>
                        <a:buNone/>
                      </a:pPr>
                      <a:r>
                        <a:rPr lang="el-GR" sz="1650" spc="-10" dirty="0">
                          <a:solidFill>
                            <a:srgbClr val="1F4E79"/>
                          </a:solidFill>
                          <a:latin typeface="Trebuchet MS"/>
                          <a:ea typeface="+mn-ea"/>
                        </a:rPr>
                        <a:t>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8BD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8BDDE"/>
                      </a:solidFill>
                      <a:prstDash val="solid"/>
                    </a:lnR>
                    <a:lnT w="12700">
                      <a:solidFill>
                        <a:srgbClr val="18BDDE"/>
                      </a:solidFill>
                      <a:prstDash val="solid"/>
                    </a:lnT>
                    <a:lnB w="12700">
                      <a:solidFill>
                        <a:srgbClr val="18BDD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504145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013400" y="1412743"/>
            <a:ext cx="5518785" cy="64769"/>
          </a:xfrm>
          <a:custGeom>
            <a:avLst/>
            <a:gdLst/>
            <a:ahLst/>
            <a:cxnLst/>
            <a:rect l="l" t="t" r="r" b="b"/>
            <a:pathLst>
              <a:path w="5518784" h="64769">
                <a:moveTo>
                  <a:pt x="5518694" y="0"/>
                </a:moveTo>
                <a:lnTo>
                  <a:pt x="0" y="0"/>
                </a:lnTo>
                <a:lnTo>
                  <a:pt x="0" y="64464"/>
                </a:lnTo>
                <a:lnTo>
                  <a:pt x="5518694" y="64464"/>
                </a:lnTo>
                <a:lnTo>
                  <a:pt x="5518694" y="0"/>
                </a:lnTo>
                <a:close/>
              </a:path>
            </a:pathLst>
          </a:custGeom>
          <a:solidFill>
            <a:srgbClr val="6ABC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1000784" y="718951"/>
            <a:ext cx="11750040" cy="80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ΚΑΤΑΝΟΜΗ</a:t>
            </a:r>
            <a:r>
              <a:rPr spc="-40" dirty="0"/>
              <a:t> </a:t>
            </a:r>
            <a:r>
              <a:rPr dirty="0"/>
              <a:t>ΠΟΡΩΝ</a:t>
            </a:r>
            <a:r>
              <a:rPr spc="-30" dirty="0"/>
              <a:t> </a:t>
            </a:r>
            <a:r>
              <a:rPr dirty="0"/>
              <a:t>ΤΟΥ</a:t>
            </a:r>
            <a:r>
              <a:rPr spc="-35" dirty="0"/>
              <a:t> </a:t>
            </a:r>
            <a:r>
              <a:rPr spc="-10" dirty="0"/>
              <a:t>ΠΡΟΓΡΑΜΜΑΤΟΣ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00784" y="1501375"/>
            <a:ext cx="9244864" cy="8070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100" b="1" dirty="0">
                <a:solidFill>
                  <a:srgbClr val="00BCDE"/>
                </a:solidFill>
                <a:latin typeface="Calibri"/>
                <a:cs typeface="Calibri"/>
              </a:rPr>
              <a:t>ΔΑΜ</a:t>
            </a:r>
            <a:r>
              <a:rPr sz="5100" b="1" spc="-10" dirty="0">
                <a:solidFill>
                  <a:srgbClr val="00BCDE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00BCDE"/>
                </a:solidFill>
                <a:latin typeface="Calibri"/>
                <a:cs typeface="Calibri"/>
              </a:rPr>
              <a:t>ΑΝΑ</a:t>
            </a:r>
            <a:r>
              <a:rPr sz="5100" b="1" spc="10" dirty="0">
                <a:solidFill>
                  <a:srgbClr val="00BCDE"/>
                </a:solidFill>
                <a:latin typeface="Calibri"/>
                <a:cs typeface="Calibri"/>
              </a:rPr>
              <a:t> </a:t>
            </a:r>
            <a:r>
              <a:rPr sz="5100" b="1" dirty="0">
                <a:solidFill>
                  <a:srgbClr val="00BCDE"/>
                </a:solidFill>
                <a:latin typeface="Calibri"/>
                <a:cs typeface="Calibri"/>
              </a:rPr>
              <a:t>ΕΔΑΦΙΚΟ</a:t>
            </a:r>
            <a:r>
              <a:rPr sz="5100" b="1" spc="10" dirty="0">
                <a:solidFill>
                  <a:srgbClr val="00BCDE"/>
                </a:solidFill>
                <a:latin typeface="Calibri"/>
                <a:cs typeface="Calibri"/>
              </a:rPr>
              <a:t> </a:t>
            </a:r>
            <a:r>
              <a:rPr sz="5100" b="1" spc="-10" dirty="0">
                <a:solidFill>
                  <a:srgbClr val="00BCDE"/>
                </a:solidFill>
                <a:latin typeface="Calibri"/>
                <a:cs typeface="Calibri"/>
              </a:rPr>
              <a:t>ΣΧΕΔΙΟ</a:t>
            </a:r>
            <a:endParaRPr sz="5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127"/>
            <a:ext cx="20104099" cy="11341968"/>
            <a:chOff x="0" y="34127"/>
            <a:chExt cx="20104099" cy="1134196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127"/>
              <a:ext cx="20104099" cy="11341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051" y="2985594"/>
              <a:ext cx="4420502" cy="1440000"/>
            </a:xfrm>
            <a:prstGeom prst="rect">
              <a:avLst/>
            </a:prstGeom>
            <a:solidFill>
              <a:srgbClr val="FFFF00"/>
            </a:solidFill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11B1C1CFF8DAB947A82F6DF0ECF25287" ma:contentTypeVersion="1" ma:contentTypeDescription="Δημιουργία νέου εγγράφου" ma:contentTypeScope="" ma:versionID="71897cb30e9ffdb094ac41dff693c6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5785E0-8CFF-4BD3-84C9-CFDC052EB4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C711FA-B188-4CD8-9F91-74489F9C5089}">
  <ds:schemaRefs>
    <ds:schemaRef ds:uri="http://schemas.microsoft.com/office/2006/metadata/properties"/>
    <ds:schemaRef ds:uri="http://schemas.microsoft.com/office/infopath/2007/PartnerControls"/>
    <ds:schemaRef ds:uri="52c11221-8a77-4ecd-94a3-ce4935dcdf79"/>
    <ds:schemaRef ds:uri="8aa47a96-d7a1-4cf3-a766-4befd7dcde2f"/>
  </ds:schemaRefs>
</ds:datastoreItem>
</file>

<file path=customXml/itemProps3.xml><?xml version="1.0" encoding="utf-8"?>
<ds:datastoreItem xmlns:ds="http://schemas.openxmlformats.org/officeDocument/2006/customXml" ds:itemID="{356D3A27-6B30-4173-8682-745C53D3E3D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653</Words>
  <Application>Microsoft Office PowerPoint</Application>
  <PresentationFormat>Προσαρμογή</PresentationFormat>
  <Paragraphs>133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Trebuchet MS</vt:lpstr>
      <vt:lpstr>Office Theme</vt:lpstr>
      <vt:lpstr>ΕΣΠΑ 2021-2027</vt:lpstr>
      <vt:lpstr>ΕΘΝΙΚΟΣ ΣΤΡΑΤΗΓΙΚΟΣ ΣΤΟΧΟΣ</vt:lpstr>
      <vt:lpstr>ΕΔΑΦΙΚΑ ΣΧΕΔΙΑ ΔΙΚΑΙΗΣ ΜΕΤΑΒΑΣΗΣ</vt:lpstr>
      <vt:lpstr>ΣΤΡΑΤΗΓΙΚΗ ΣΤΟΧΕΥΣΗ ΑΝΑ ΕΔΑΦΙΚΟ ΣΧΕΔΙΟ ΔΙΚΑΙΗΣ</vt:lpstr>
      <vt:lpstr>ΚΑΤΑΝΟΜΗ ΠΟΡΩΝ ΑΝΑ ΕΔΑΦΙΚΟ ΣΧΕΔΙΟ ΔΙΚΑΙΗΣ</vt:lpstr>
      <vt:lpstr>ΚΑΤΑΝΟΜΗ ΠΟΡΩΝ ΤΟΥ ΠΡΟΓΡΑΜΜΑΤΟΣ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Vasilis Vasilopoulos</dc:creator>
  <cp:lastModifiedBy>Sophia Varouxi</cp:lastModifiedBy>
  <cp:revision>14</cp:revision>
  <dcterms:created xsi:type="dcterms:W3CDTF">2026-03-02T12:32:48Z</dcterms:created>
  <dcterms:modified xsi:type="dcterms:W3CDTF">2026-03-04T08:37:39Z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2026-03-02T00:00:00Z</vt:filetime>
  </property>
  <property fmtid="{D5CDD505-2E9C-101B-9397-08002B2CF9AE}" pid="5" name="Producer">
    <vt:lpwstr>Microsoft® PowerPoint® 2016</vt:lpwstr>
  </property>
  <property fmtid="{D5CDD505-2E9C-101B-9397-08002B2CF9AE}" pid="6" name="MSIP_Label_2e1840fb-8939-4796-95d0-bc833736564d_Enabled">
    <vt:lpwstr>true</vt:lpwstr>
  </property>
  <property fmtid="{D5CDD505-2E9C-101B-9397-08002B2CF9AE}" pid="7" name="MSIP_Label_2e1840fb-8939-4796-95d0-bc833736564d_SetDate">
    <vt:lpwstr>2026-03-02T12:35:31Z</vt:lpwstr>
  </property>
  <property fmtid="{D5CDD505-2E9C-101B-9397-08002B2CF9AE}" pid="8" name="MSIP_Label_2e1840fb-8939-4796-95d0-bc833736564d_Method">
    <vt:lpwstr>Standard</vt:lpwstr>
  </property>
  <property fmtid="{D5CDD505-2E9C-101B-9397-08002B2CF9AE}" pid="9" name="MSIP_Label_2e1840fb-8939-4796-95d0-bc833736564d_Name">
    <vt:lpwstr>Confidential - Open Access</vt:lpwstr>
  </property>
  <property fmtid="{D5CDD505-2E9C-101B-9397-08002B2CF9AE}" pid="10" name="MSIP_Label_2e1840fb-8939-4796-95d0-bc833736564d_SiteId">
    <vt:lpwstr>513294a0-3e20-41b2-a970-6d30bf1546fa</vt:lpwstr>
  </property>
  <property fmtid="{D5CDD505-2E9C-101B-9397-08002B2CF9AE}" pid="11" name="MSIP_Label_2e1840fb-8939-4796-95d0-bc833736564d_ActionId">
    <vt:lpwstr>739dac29-b9ee-4280-9a29-9623ecff83b4</vt:lpwstr>
  </property>
  <property fmtid="{D5CDD505-2E9C-101B-9397-08002B2CF9AE}" pid="12" name="MSIP_Label_2e1840fb-8939-4796-95d0-bc833736564d_ContentBits">
    <vt:lpwstr>0</vt:lpwstr>
  </property>
  <property fmtid="{D5CDD505-2E9C-101B-9397-08002B2CF9AE}" pid="13" name="MSIP_Label_2e1840fb-8939-4796-95d0-bc833736564d_Tag">
    <vt:lpwstr>10, 3, 0, 1</vt:lpwstr>
  </property>
  <property fmtid="{D5CDD505-2E9C-101B-9397-08002B2CF9AE}" pid="14" name="ContentTypeId">
    <vt:lpwstr>0x01010011B1C1CFF8DAB947A82F6DF0ECF25287</vt:lpwstr>
  </property>
  <property fmtid="{D5CDD505-2E9C-101B-9397-08002B2CF9AE}" pid="15" name="MediaServiceImageTags">
    <vt:lpwstr/>
  </property>
</Properties>
</file>