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4.jpg" ContentType="image/jpeg"/>
  <Override PartName="/ppt/media/image6.jpg" ContentType="image/jpeg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73" r:id="rId12"/>
    <p:sldId id="265" r:id="rId13"/>
    <p:sldId id="266" r:id="rId14"/>
    <p:sldId id="267" r:id="rId15"/>
    <p:sldId id="270" r:id="rId16"/>
  </p:sldIdLst>
  <p:sldSz cx="20104100" cy="11379200"/>
  <p:notesSz cx="20104100" cy="1137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41" autoAdjust="0"/>
  </p:normalViewPr>
  <p:slideViewPr>
    <p:cSldViewPr>
      <p:cViewPr varScale="1">
        <p:scale>
          <a:sx n="63" d="100"/>
          <a:sy n="63" d="100"/>
        </p:scale>
        <p:origin x="84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B01-4B7F-AFBC-9C84AD8462D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B01-4B7F-AFBC-9C84AD8462D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B01-4B7F-AFBC-9C84AD8462D3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B01-4B7F-AFBC-9C84AD8462D3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B01-4B7F-AFBC-9C84AD8462D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B01-4B7F-AFBC-9C84AD8462D3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B01-4B7F-AFBC-9C84AD8462D3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B01-4B7F-AFBC-9C84AD8462D3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B01-4B7F-AFBC-9C84AD8462D3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B01-4B7F-AFBC-9C84AD8462D3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B01-4B7F-AFBC-9C84AD8462D3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B01-4B7F-AFBC-9C84AD8462D3}"/>
              </c:ext>
            </c:extLst>
          </c:dPt>
          <c:dLbls>
            <c:dLbl>
              <c:idx val="0"/>
              <c:layout>
                <c:manualLayout>
                  <c:x val="-3.9632316591494021E-2"/>
                  <c:y val="-4.8264137437365781E-2"/>
                </c:manualLayout>
              </c:layout>
              <c:tx>
                <c:rich>
                  <a:bodyPr/>
                  <a:lstStyle/>
                  <a:p>
                    <a:r>
                      <a:rPr lang="el-GR"/>
                      <a:t>Π 01 - </a:t>
                    </a:r>
                    <a:fld id="{A47BDC86-17A3-49E7-AE75-0A44ED24969E}" type="VALUE">
                      <a:rPr lang="en-US"/>
                      <a:pPr/>
                      <a:t>[ΤΙΜΗ]</a:t>
                    </a:fld>
                    <a:endParaRPr lang="el-G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01-4B7F-AFBC-9C84AD8462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l-GR"/>
                      <a:t>Π 02 - </a:t>
                    </a:r>
                    <a:fld id="{4262E936-2386-42BD-83DA-7120CFC5F154}" type="VALUE">
                      <a:rPr lang="en-US"/>
                      <a:pPr/>
                      <a:t>[ΤΙΜΗ]</a:t>
                    </a:fld>
                    <a:endParaRPr lang="el-G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01-4B7F-AFBC-9C84AD8462D3}"/>
                </c:ext>
              </c:extLst>
            </c:dLbl>
            <c:dLbl>
              <c:idx val="2"/>
              <c:layout>
                <c:manualLayout>
                  <c:x val="-2.1216252364970187E-2"/>
                  <c:y val="1.7017917266180176E-2"/>
                </c:manualLayout>
              </c:layout>
              <c:tx>
                <c:rich>
                  <a:bodyPr/>
                  <a:lstStyle/>
                  <a:p>
                    <a:r>
                      <a:rPr lang="el-GR"/>
                      <a:t>Π 03 - </a:t>
                    </a:r>
                    <a:fld id="{95A58CD7-0566-4047-9D89-31CC48C7D10B}" type="VALUE">
                      <a:rPr lang="en-US"/>
                      <a:pPr/>
                      <a:t>[ΤΙΜΗ]</a:t>
                    </a:fld>
                    <a:endParaRPr lang="el-G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01-4B7F-AFBC-9C84AD8462D3}"/>
                </c:ext>
              </c:extLst>
            </c:dLbl>
            <c:dLbl>
              <c:idx val="3"/>
              <c:layout>
                <c:manualLayout>
                  <c:x val="8.600078148283935E-2"/>
                  <c:y val="-0.17984131181008833"/>
                </c:manualLayout>
              </c:layout>
              <c:tx>
                <c:rich>
                  <a:bodyPr/>
                  <a:lstStyle/>
                  <a:p>
                    <a:r>
                      <a:rPr lang="el-GR"/>
                      <a:t>Π</a:t>
                    </a:r>
                    <a:r>
                      <a:rPr lang="el-GR" baseline="0"/>
                      <a:t> 04 - </a:t>
                    </a:r>
                    <a:fld id="{46E48D18-827E-4DC0-9092-36806EED5A64}" type="VALUE">
                      <a:rPr lang="en-US"/>
                      <a:pPr/>
                      <a:t>[ΤΙΜΗ]</a:t>
                    </a:fld>
                    <a:endParaRPr lang="el-GR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B01-4B7F-AFBC-9C84AD8462D3}"/>
                </c:ext>
              </c:extLst>
            </c:dLbl>
            <c:dLbl>
              <c:idx val="4"/>
              <c:layout>
                <c:manualLayout>
                  <c:x val="4.4713452235844086E-3"/>
                  <c:y val="-4.0721078532043181E-2"/>
                </c:manualLayout>
              </c:layout>
              <c:tx>
                <c:rich>
                  <a:bodyPr/>
                  <a:lstStyle/>
                  <a:p>
                    <a:r>
                      <a:rPr lang="el-GR"/>
                      <a:t>Π 05 - </a:t>
                    </a:r>
                    <a:fld id="{D7881086-885A-4702-A394-21EAAAD3C34E}" type="VALUE">
                      <a:rPr lang="en-US"/>
                      <a:pPr/>
                      <a:t>[ΤΙΜΗ]</a:t>
                    </a:fld>
                    <a:endParaRPr lang="el-G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B01-4B7F-AFBC-9C84AD8462D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l-GR"/>
                      <a:t>Π 06 - </a:t>
                    </a:r>
                    <a:fld id="{EDF69A7C-803B-48B1-93C2-EA2D670D4DCE}" type="VALUE">
                      <a:rPr lang="en-US"/>
                      <a:pPr/>
                      <a:t>[ΤΙΜΗ]</a:t>
                    </a:fld>
                    <a:endParaRPr lang="el-G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B01-4B7F-AFBC-9C84AD8462D3}"/>
                </c:ext>
              </c:extLst>
            </c:dLbl>
            <c:dLbl>
              <c:idx val="6"/>
              <c:layout>
                <c:manualLayout>
                  <c:x val="-7.1863096658181011E-2"/>
                  <c:y val="-4.8237215418139676E-2"/>
                </c:manualLayout>
              </c:layout>
              <c:tx>
                <c:rich>
                  <a:bodyPr/>
                  <a:lstStyle/>
                  <a:p>
                    <a:r>
                      <a:rPr lang="el-GR"/>
                      <a:t>Π 07 - </a:t>
                    </a:r>
                    <a:fld id="{9B8C879D-B875-40DA-B3B7-9B9A4673E134}" type="VALUE">
                      <a:rPr lang="en-US"/>
                      <a:pPr/>
                      <a:t>[ΤΙΜΗ]</a:t>
                    </a:fld>
                    <a:endParaRPr lang="el-G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B01-4B7F-AFBC-9C84AD8462D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l-GR"/>
                      <a:t>Π 10 - </a:t>
                    </a:r>
                    <a:fld id="{AF64849F-22FA-49EF-893F-0DD9F535C278}" type="VALUE">
                      <a:rPr lang="en-US"/>
                      <a:pPr/>
                      <a:t>[ΤΙΜΗ]</a:t>
                    </a:fld>
                    <a:endParaRPr lang="el-G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B01-4B7F-AFBC-9C84AD8462D3}"/>
                </c:ext>
              </c:extLst>
            </c:dLbl>
            <c:dLbl>
              <c:idx val="8"/>
              <c:layout>
                <c:manualLayout>
                  <c:x val="-2.2017482470291151E-2"/>
                  <c:y val="-5.7669493042292651E-2"/>
                </c:manualLayout>
              </c:layout>
              <c:tx>
                <c:rich>
                  <a:bodyPr/>
                  <a:lstStyle/>
                  <a:p>
                    <a:r>
                      <a:rPr lang="el-GR"/>
                      <a:t>Π 11 - </a:t>
                    </a:r>
                    <a:fld id="{BA85A36B-7974-4B4B-8533-F45DA4C778A5}" type="VALUE">
                      <a:rPr lang="en-US"/>
                      <a:pPr/>
                      <a:t>[ΤΙΜΗ]</a:t>
                    </a:fld>
                    <a:endParaRPr lang="el-G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B01-4B7F-AFBC-9C84AD8462D3}"/>
                </c:ext>
              </c:extLst>
            </c:dLbl>
            <c:dLbl>
              <c:idx val="9"/>
              <c:layout>
                <c:manualLayout>
                  <c:x val="1.4372469501260371E-2"/>
                  <c:y val="-6.3255881723057072E-2"/>
                </c:manualLayout>
              </c:layout>
              <c:tx>
                <c:rich>
                  <a:bodyPr/>
                  <a:lstStyle/>
                  <a:p>
                    <a:r>
                      <a:rPr lang="el-GR"/>
                      <a:t>Π 12 - </a:t>
                    </a:r>
                    <a:fld id="{CB26F06B-14BE-4DDC-ACBA-270AC0CD3734}" type="VALUE">
                      <a:rPr lang="en-US"/>
                      <a:pPr/>
                      <a:t>[ΤΙΜΗ]</a:t>
                    </a:fld>
                    <a:endParaRPr lang="el-G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AB01-4B7F-AFBC-9C84AD8462D3}"/>
                </c:ext>
              </c:extLst>
            </c:dLbl>
            <c:dLbl>
              <c:idx val="10"/>
              <c:layout>
                <c:manualLayout>
                  <c:x val="3.5701400269128748E-2"/>
                  <c:y val="-0.10194191118761997"/>
                </c:manualLayout>
              </c:layout>
              <c:tx>
                <c:rich>
                  <a:bodyPr/>
                  <a:lstStyle/>
                  <a:p>
                    <a:r>
                      <a:rPr lang="el-GR"/>
                      <a:t>Π 08 - </a:t>
                    </a:r>
                    <a:fld id="{A6551235-AE88-40B6-802E-C6E4B25349B7}" type="VALUE">
                      <a:rPr lang="en-US"/>
                      <a:pPr/>
                      <a:t>[ΤΙΜΗ]</a:t>
                    </a:fld>
                    <a:endParaRPr lang="el-G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B01-4B7F-AFBC-9C84AD8462D3}"/>
                </c:ext>
              </c:extLst>
            </c:dLbl>
            <c:dLbl>
              <c:idx val="11"/>
              <c:layout>
                <c:manualLayout>
                  <c:x val="6.0975961879922019E-2"/>
                  <c:y val="-1.5825693787186328E-2"/>
                </c:manualLayout>
              </c:layout>
              <c:tx>
                <c:rich>
                  <a:bodyPr/>
                  <a:lstStyle/>
                  <a:p>
                    <a:r>
                      <a:rPr lang="el-GR"/>
                      <a:t>Π 09 - </a:t>
                    </a:r>
                    <a:fld id="{C6906B05-4287-4FD4-B6DF-D4BCC647653F}" type="VALUE">
                      <a:rPr lang="en-US"/>
                      <a:pPr/>
                      <a:t>[ΤΙΜΗ]</a:t>
                    </a:fld>
                    <a:endParaRPr lang="el-G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AB01-4B7F-AFBC-9C84AD846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Φύλλο3!$C$4:$C$15</c:f>
              <c:strCache>
                <c:ptCount val="12"/>
                <c:pt idx="0">
                  <c:v>Π 01  "Ενεργειακή απόδοση - Προώθηση ΑΠΕ - Ενεργειακές Υποδομές"</c:v>
                </c:pt>
                <c:pt idx="1">
                  <c:v>Π 02 "Προσαρμογή στην Κλιματική Αλλαγή"</c:v>
                </c:pt>
                <c:pt idx="2">
                  <c:v>Π 03 "Αστική Αναζωογόνηση"</c:v>
                </c:pt>
                <c:pt idx="3">
                  <c:v>Π 04 "Ολοκληρωμένη Διαχείριση Αποβλήτων – Μετάβαση στη Κυκλική Οικονομία"</c:v>
                </c:pt>
                <c:pt idx="4">
                  <c:v>Π 05 "Διαχείριση Αστικών Λυμάτων και Υδάτινων Πόρων"</c:v>
                </c:pt>
                <c:pt idx="5">
                  <c:v>Π 06 "Προστασία της Βιοποικιλότητας"</c:v>
                </c:pt>
                <c:pt idx="6">
                  <c:v>Π 07 "Βιώσιμη πολυτροπική αστική κινητικότητα"</c:v>
                </c:pt>
                <c:pt idx="7">
                  <c:v>Π 10 "Βιώσιμη διαχείριση και ανθεκτικότητα υδάτινων πόρων"</c:v>
                </c:pt>
                <c:pt idx="8">
                  <c:v>Π 11 "Πρόσβαση σε προσιτή και βιώσιμη στέγαση"</c:v>
                </c:pt>
                <c:pt idx="9">
                  <c:v>Π 12 "Ενεργειακές διασυνδέσεις και υποστηρικτικές υποδομές"</c:v>
                </c:pt>
                <c:pt idx="10">
                  <c:v>Π 08 "Τεχνική Βοήθεια  ΕΤΠΑ"</c:v>
                </c:pt>
                <c:pt idx="11">
                  <c:v>Π 09 "Τεχνική Βοήθεια Ταμείου Συνοχής  - ΤΣ"</c:v>
                </c:pt>
              </c:strCache>
            </c:strRef>
          </c:cat>
          <c:val>
            <c:numRef>
              <c:f>Φύλλο3!$D$4:$D$15</c:f>
              <c:numCache>
                <c:formatCode>0.0\ "εκατ. €"</c:formatCode>
                <c:ptCount val="12"/>
                <c:pt idx="0">
                  <c:v>1304.1170259999999</c:v>
                </c:pt>
                <c:pt idx="1">
                  <c:v>363.66528299999999</c:v>
                </c:pt>
                <c:pt idx="2">
                  <c:v>194.89277300000001</c:v>
                </c:pt>
                <c:pt idx="3">
                  <c:v>601.11137499999995</c:v>
                </c:pt>
                <c:pt idx="4">
                  <c:v>640.94859099999996</c:v>
                </c:pt>
                <c:pt idx="5">
                  <c:v>73.692263999999994</c:v>
                </c:pt>
                <c:pt idx="6">
                  <c:v>26.103636000000002</c:v>
                </c:pt>
                <c:pt idx="7">
                  <c:v>134.50588300000001</c:v>
                </c:pt>
                <c:pt idx="8">
                  <c:v>100.427336</c:v>
                </c:pt>
                <c:pt idx="9">
                  <c:v>132.09341800000001</c:v>
                </c:pt>
                <c:pt idx="10">
                  <c:v>11.365167</c:v>
                </c:pt>
                <c:pt idx="11">
                  <c:v>23.923416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B01-4B7F-AFBC-9C84AD8462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3253579196714"/>
          <c:y val="3.5500480997481931E-2"/>
          <c:w val="0.32381563270850938"/>
          <c:h val="0.87838586424056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9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9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B05AC-3721-4484-BDA9-81F2F868D197}" type="datetimeFigureOut">
              <a:rPr lang="el-GR" smtClean="0"/>
              <a:t>3/4/2026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22400"/>
            <a:ext cx="678497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2009775" y="5476875"/>
            <a:ext cx="16084550" cy="4479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0809288"/>
            <a:ext cx="8712200" cy="569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11387138" y="10809288"/>
            <a:ext cx="8712200" cy="569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725AB-AB6B-4433-923D-E012F3E06C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61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25AB-AB6B-4433-923D-E012F3E06C1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495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27552"/>
            <a:ext cx="17088486" cy="238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0B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72352"/>
            <a:ext cx="14072870" cy="284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0B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8" y="-1"/>
            <a:ext cx="20100307" cy="113761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774" y="10352252"/>
            <a:ext cx="4025876" cy="79759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13400" y="1412743"/>
            <a:ext cx="8518525" cy="64769"/>
          </a:xfrm>
          <a:custGeom>
            <a:avLst/>
            <a:gdLst/>
            <a:ahLst/>
            <a:cxnLst/>
            <a:rect l="l" t="t" r="r" b="b"/>
            <a:pathLst>
              <a:path w="8518525" h="64769">
                <a:moveTo>
                  <a:pt x="8518193" y="0"/>
                </a:moveTo>
                <a:lnTo>
                  <a:pt x="0" y="0"/>
                </a:lnTo>
                <a:lnTo>
                  <a:pt x="0" y="64464"/>
                </a:lnTo>
                <a:lnTo>
                  <a:pt x="8518193" y="64464"/>
                </a:lnTo>
                <a:lnTo>
                  <a:pt x="8518193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0B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17216"/>
            <a:ext cx="8745284" cy="7510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17216"/>
            <a:ext cx="8745284" cy="7510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0B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256149"/>
            <a:ext cx="15078075" cy="456778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76715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9" indent="0" algn="ctr">
              <a:buNone/>
              <a:defRPr sz="3298"/>
            </a:lvl2pPr>
            <a:lvl3pPr marL="1507857" indent="0" algn="ctr">
              <a:buNone/>
              <a:defRPr sz="2968"/>
            </a:lvl3pPr>
            <a:lvl4pPr marL="2261786" indent="0" algn="ctr">
              <a:buNone/>
              <a:defRPr sz="2638"/>
            </a:lvl4pPr>
            <a:lvl5pPr marL="3015715" indent="0" algn="ctr">
              <a:buNone/>
              <a:defRPr sz="2638"/>
            </a:lvl5pPr>
            <a:lvl6pPr marL="3769644" indent="0" algn="ctr">
              <a:buNone/>
              <a:defRPr sz="2638"/>
            </a:lvl6pPr>
            <a:lvl7pPr marL="4523572" indent="0" algn="ctr">
              <a:buNone/>
              <a:defRPr sz="2638"/>
            </a:lvl7pPr>
            <a:lvl8pPr marL="5277501" indent="0" algn="ctr">
              <a:buNone/>
              <a:defRPr sz="2638"/>
            </a:lvl8pPr>
            <a:lvl9pPr marL="6031430" indent="0" algn="ctr">
              <a:buNone/>
              <a:defRPr sz="2638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205" y="10582656"/>
            <a:ext cx="4623943" cy="276999"/>
          </a:xfrm>
        </p:spPr>
        <p:txBody>
          <a:bodyPr/>
          <a:lstStyle/>
          <a:p>
            <a:fld id="{33312B16-8557-4743-8EE6-3DDFEC79069C}" type="datetimeFigureOut">
              <a:rPr lang="el-GR" smtClean="0"/>
              <a:t>3/4/2026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394" y="10582656"/>
            <a:ext cx="6433312" cy="276999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4953" y="10582656"/>
            <a:ext cx="4623943" cy="276999"/>
          </a:xfrm>
        </p:spPr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0" name="Εικόνα 9" descr="Εικόνα που περιέχει κείμενο, γραμματοσειρά, στιγμιότυπο οθόνη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8B51141-27C6-DEB4-8F59-B4599F839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2" y="642391"/>
            <a:ext cx="5023730" cy="1123048"/>
          </a:xfrm>
          <a:prstGeom prst="rect">
            <a:avLst/>
          </a:prstGeom>
        </p:spPr>
      </p:pic>
      <p:pic>
        <p:nvPicPr>
          <p:cNvPr id="11" name="Picture 10" descr="A blue and green background with text&#10;&#10;Description automatically generated">
            <a:extLst>
              <a:ext uri="{FF2B5EF4-FFF2-40B4-BE49-F238E27FC236}">
                <a16:creationId xmlns:a16="http://schemas.microsoft.com/office/drawing/2014/main" id="{B81FBA1C-1E32-0280-3901-1D816828DB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08"/>
            <a:ext cx="20164012" cy="113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6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A8E5444-4922-EAFD-BA12-BEAFFDFE3351}"/>
              </a:ext>
            </a:extLst>
          </p:cNvPr>
          <p:cNvSpPr/>
          <p:nvPr userDrawn="1"/>
        </p:nvSpPr>
        <p:spPr>
          <a:xfrm>
            <a:off x="7528657" y="1531020"/>
            <a:ext cx="5046786" cy="2524114"/>
          </a:xfrm>
          <a:prstGeom prst="rect">
            <a:avLst/>
          </a:prstGeom>
          <a:solidFill>
            <a:srgbClr val="0D4F8C"/>
          </a:solidFill>
          <a:ln>
            <a:solidFill>
              <a:srgbClr val="0D4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 descr="Εικόνα που περιέχει κείμενο, γραμματοσειρά, στιγμιότυπο οθόνη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D5BFE4CC-0242-11C8-EA76-4A871118E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446" y="2008668"/>
            <a:ext cx="2831209" cy="1568816"/>
          </a:xfrm>
          <a:prstGeom prst="rect">
            <a:avLst/>
          </a:prstGeom>
        </p:spPr>
      </p:pic>
      <p:pic>
        <p:nvPicPr>
          <p:cNvPr id="7" name="Picture 6" descr="A blue and green background with text&#10;&#10;Description automatically generated">
            <a:extLst>
              <a:ext uri="{FF2B5EF4-FFF2-40B4-BE49-F238E27FC236}">
                <a16:creationId xmlns:a16="http://schemas.microsoft.com/office/drawing/2014/main" id="{699401CF-9B11-649A-A57B-05E19D0F6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0" y="43191"/>
            <a:ext cx="20164012" cy="113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8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28" y="-1"/>
            <a:ext cx="20100307" cy="113761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8774" y="10352252"/>
            <a:ext cx="4025876" cy="7975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784" y="717688"/>
            <a:ext cx="14455140" cy="808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0B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3905" y="3212484"/>
            <a:ext cx="17139285" cy="660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82656"/>
            <a:ext cx="6433312" cy="56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82656"/>
            <a:ext cx="4623943" cy="56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82656"/>
            <a:ext cx="4623943" cy="56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A21E51F-56FC-EDCB-B2C7-578B39121A97}"/>
              </a:ext>
            </a:extLst>
          </p:cNvPr>
          <p:cNvSpPr txBox="1">
            <a:spLocks/>
          </p:cNvSpPr>
          <p:nvPr/>
        </p:nvSpPr>
        <p:spPr>
          <a:xfrm>
            <a:off x="1207135" y="3251200"/>
            <a:ext cx="3968115" cy="632460"/>
          </a:xfrm>
          <a:prstGeom prst="rect">
            <a:avLst/>
          </a:prstGeom>
        </p:spPr>
        <p:txBody>
          <a:bodyPr vert="horz" wrap="square" lIns="0" tIns="16510" rIns="0" bIns="0" rtlCol="0" anchor="b">
            <a:spAutoFit/>
          </a:bodyPr>
          <a:lstStyle>
            <a:lvl1pPr algn="ctr">
              <a:defRPr sz="9894" b="1" i="0">
                <a:solidFill>
                  <a:srgbClr val="00BC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l-GR" sz="3950" dirty="0">
                <a:solidFill>
                  <a:srgbClr val="FFFFFF"/>
                </a:solidFill>
                <a:latin typeface="Trebuchet MS"/>
                <a:cs typeface="Trebuchet MS"/>
              </a:rPr>
              <a:t>ΕΣΠΑ</a:t>
            </a:r>
            <a:r>
              <a:rPr lang="el-GR" sz="395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l-GR" sz="3950" spc="-10" dirty="0">
                <a:solidFill>
                  <a:srgbClr val="FFFFFF"/>
                </a:solidFill>
                <a:latin typeface="Trebuchet MS"/>
                <a:cs typeface="Trebuchet MS"/>
              </a:rPr>
              <a:t>2021-</a:t>
            </a:r>
            <a:r>
              <a:rPr lang="el-GR" sz="3950" spc="-20" dirty="0">
                <a:solidFill>
                  <a:srgbClr val="FFFFFF"/>
                </a:solidFill>
                <a:latin typeface="Trebuchet MS"/>
                <a:cs typeface="Trebuchet MS"/>
              </a:rPr>
              <a:t>2027</a:t>
            </a:r>
            <a:endParaRPr lang="el-GR" sz="3950" dirty="0">
              <a:latin typeface="Trebuchet MS"/>
              <a:cs typeface="Trebuchet MS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15622F9-CE27-5E09-A9D9-1D491E8E10EE}"/>
              </a:ext>
            </a:extLst>
          </p:cNvPr>
          <p:cNvSpPr txBox="1"/>
          <p:nvPr/>
        </p:nvSpPr>
        <p:spPr>
          <a:xfrm>
            <a:off x="1251100" y="4095601"/>
            <a:ext cx="10705950" cy="166391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950" b="1" spc="-10" dirty="0">
                <a:solidFill>
                  <a:srgbClr val="FFFFFF"/>
                </a:solidFill>
                <a:latin typeface="Trebuchet MS"/>
                <a:cs typeface="Trebuchet MS"/>
              </a:rPr>
              <a:t>Πρόγραμμα</a:t>
            </a:r>
            <a:endParaRPr sz="39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6000" b="1" dirty="0">
                <a:solidFill>
                  <a:srgbClr val="18BDDE"/>
                </a:solidFill>
                <a:latin typeface="Calibri"/>
                <a:cs typeface="Calibri"/>
              </a:rPr>
              <a:t>Περιβάλλον</a:t>
            </a:r>
            <a:r>
              <a:rPr sz="6000" b="1" spc="-30" dirty="0">
                <a:solidFill>
                  <a:srgbClr val="18BDDE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18BDDE"/>
                </a:solidFill>
                <a:latin typeface="Calibri"/>
                <a:cs typeface="Calibri"/>
              </a:rPr>
              <a:t>&amp;</a:t>
            </a:r>
            <a:r>
              <a:rPr sz="6000" b="1" spc="-20" dirty="0">
                <a:solidFill>
                  <a:srgbClr val="18BDDE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18BDDE"/>
                </a:solidFill>
                <a:latin typeface="Calibri"/>
                <a:cs typeface="Calibri"/>
              </a:rPr>
              <a:t>Κλιματική</a:t>
            </a:r>
            <a:r>
              <a:rPr sz="6000" b="1" spc="-20" dirty="0">
                <a:solidFill>
                  <a:srgbClr val="18BDDE"/>
                </a:solidFill>
                <a:latin typeface="Calibri"/>
                <a:cs typeface="Calibri"/>
              </a:rPr>
              <a:t> </a:t>
            </a:r>
            <a:r>
              <a:rPr sz="6000" b="1" spc="-10" dirty="0">
                <a:solidFill>
                  <a:srgbClr val="18BDDE"/>
                </a:solidFill>
                <a:latin typeface="Calibri"/>
                <a:cs typeface="Calibri"/>
              </a:rPr>
              <a:t>Αλλαγή</a:t>
            </a:r>
            <a:endParaRPr sz="6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80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00" y="1411479"/>
            <a:ext cx="8931910" cy="64769"/>
          </a:xfrm>
          <a:custGeom>
            <a:avLst/>
            <a:gdLst/>
            <a:ahLst/>
            <a:cxnLst/>
            <a:rect l="l" t="t" r="r" b="b"/>
            <a:pathLst>
              <a:path w="8931910" h="64769">
                <a:moveTo>
                  <a:pt x="8931525" y="0"/>
                </a:moveTo>
                <a:lnTo>
                  <a:pt x="0" y="0"/>
                </a:lnTo>
                <a:lnTo>
                  <a:pt x="0" y="64464"/>
                </a:lnTo>
                <a:lnTo>
                  <a:pt x="8931525" y="64464"/>
                </a:lnTo>
                <a:lnTo>
                  <a:pt x="8931525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ΣΤΡΑΤΗΓΙΚΗ</a:t>
            </a:r>
            <a:r>
              <a:rPr spc="-5" dirty="0"/>
              <a:t> </a:t>
            </a:r>
            <a:r>
              <a:rPr dirty="0"/>
              <a:t>ΚΑΙ</a:t>
            </a:r>
            <a:r>
              <a:rPr spc="5" dirty="0"/>
              <a:t> </a:t>
            </a:r>
            <a:r>
              <a:rPr dirty="0"/>
              <a:t>ΑΡΧΙΤΕΚΤΟΝΙΚΗ</a:t>
            </a:r>
            <a:r>
              <a:rPr spc="70" dirty="0"/>
              <a:t> </a:t>
            </a:r>
            <a:r>
              <a:rPr dirty="0"/>
              <a:t>– </a:t>
            </a:r>
            <a:r>
              <a:rPr spc="-10" dirty="0"/>
              <a:t>ΠΡΟΤΕΡΑΙΟΤΗΤΕΣ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104863"/>
              </p:ext>
            </p:extLst>
          </p:nvPr>
        </p:nvGraphicFramePr>
        <p:xfrm>
          <a:off x="1013400" y="2489200"/>
          <a:ext cx="17526000" cy="7168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001">
                <a:tc gridSpan="4">
                  <a:txBody>
                    <a:bodyPr/>
                    <a:lstStyle/>
                    <a:p>
                      <a:pPr marL="894080">
                        <a:lnSpc>
                          <a:spcPts val="2270"/>
                        </a:lnSpc>
                      </a:pPr>
                      <a:endParaRPr lang="el-GR" sz="2000" b="1" spc="-10" dirty="0">
                        <a:solidFill>
                          <a:srgbClr val="79C94B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894080">
                        <a:lnSpc>
                          <a:spcPts val="2270"/>
                        </a:lnSpc>
                      </a:pPr>
                      <a:r>
                        <a:rPr sz="2000" b="1" spc="-10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ΠΡΟΤΕΡΑΙΟΤΗΤΕΣ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976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2000" b="1" spc="-1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01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8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«Ενεργειακή</a:t>
                      </a:r>
                      <a:r>
                        <a:rPr sz="2000" b="1" spc="-6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απόδοση</a:t>
                      </a:r>
                      <a:r>
                        <a:rPr sz="2000" b="1" spc="-4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2000" b="1" spc="-6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Προώθηση</a:t>
                      </a:r>
                      <a:r>
                        <a:rPr sz="2000" b="1" spc="-6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ΑΠΕ</a:t>
                      </a:r>
                      <a:r>
                        <a:rPr sz="2000" b="1" spc="-5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2000" b="1" spc="-6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Ενεργειακές</a:t>
                      </a:r>
                      <a:r>
                        <a:rPr sz="2000" b="1" spc="-7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Υποδομές»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0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1.</a:t>
                      </a:r>
                      <a:r>
                        <a:rPr lang="el-GR"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304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lang="el-GR"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1 </a:t>
                      </a:r>
                      <a:r>
                        <a:rPr sz="2000" b="1" spc="-10" dirty="0" err="1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εκ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.€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0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ΕΤΠΑ</a:t>
                      </a:r>
                      <a:r>
                        <a:rPr lang="el-GR"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lang="el-GR"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ΤΣ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0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976">
                <a:tc gridSpan="2">
                  <a:txBody>
                    <a:bodyPr/>
                    <a:lstStyle/>
                    <a:p>
                      <a:pPr marL="83185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Προώθηση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μέτρων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ενεργειακής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απόδοσης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μείωση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1650" spc="-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εκπομπών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αερίων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του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θερμοκηπίου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140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407">
                <a:tc gridSpan="2">
                  <a:txBody>
                    <a:bodyPr/>
                    <a:lstStyle/>
                    <a:p>
                      <a:pPr marL="831850" marR="958850">
                        <a:lnSpc>
                          <a:spcPct val="115599"/>
                        </a:lnSpc>
                        <a:spcBef>
                          <a:spcPts val="30"/>
                        </a:spcBef>
                      </a:pP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Προώθηση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ανανεώσιμων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πηγών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ενέργειας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σύμφωνα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με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οδηγία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για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τις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ανανεώσιμες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πηγές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ενέργειας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(ΕΕ)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2018/2001[1]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συμπεριλαμβανομένων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κριτηρίων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βιωσιμότητας</a:t>
                      </a:r>
                      <a:r>
                        <a:rPr sz="1650" spc="-4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που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καθορίζονται</a:t>
                      </a:r>
                      <a:r>
                        <a:rPr sz="1650" spc="-4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Arial"/>
                          <a:cs typeface="Arial"/>
                        </a:rPr>
                        <a:t>᾿</a:t>
                      </a:r>
                      <a:r>
                        <a:rPr sz="1650" spc="10" dirty="0">
                          <a:solidFill>
                            <a:srgbClr val="0D4F8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αυτήν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8BDDE"/>
                      </a:solidFill>
                      <a:prstDash val="solid"/>
                    </a:lnL>
                    <a:lnT w="12700">
                      <a:solidFill>
                        <a:srgbClr val="18BDDE"/>
                      </a:solidFill>
                      <a:prstDash val="solid"/>
                    </a:lnT>
                    <a:lnB w="19050">
                      <a:solidFill>
                        <a:srgbClr val="18BDD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976">
                <a:tc gridSpan="2">
                  <a:txBody>
                    <a:bodyPr/>
                    <a:lstStyle/>
                    <a:p>
                      <a:pPr marL="83185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Ανάπτυξη</a:t>
                      </a:r>
                      <a:r>
                        <a:rPr sz="1650" spc="-4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έξυπνων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ενεργειακών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συστημάτων,</a:t>
                      </a:r>
                      <a:r>
                        <a:rPr sz="1650" spc="-4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δικτύων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εξοπλισμού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αποθήκευσης</a:t>
                      </a:r>
                      <a:r>
                        <a:rPr sz="1650" spc="-5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εκτός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ΔΕΔ-</a:t>
                      </a:r>
                      <a:r>
                        <a:rPr sz="1650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140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8BDDE"/>
                      </a:solidFill>
                      <a:prstDash val="solid"/>
                    </a:lnL>
                    <a:lnT w="12700">
                      <a:solidFill>
                        <a:srgbClr val="18BDDE"/>
                      </a:solidFill>
                      <a:prstDash val="solid"/>
                    </a:lnT>
                    <a:lnB w="19050">
                      <a:solidFill>
                        <a:srgbClr val="18BDD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976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2000" b="1" spc="-1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02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87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«Προσαρμογή</a:t>
                      </a:r>
                      <a:r>
                        <a:rPr sz="2000" b="1" spc="-8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στην</a:t>
                      </a:r>
                      <a:r>
                        <a:rPr sz="2000" b="1" spc="-10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Κλιματική</a:t>
                      </a:r>
                      <a:r>
                        <a:rPr sz="2000" b="1" spc="-10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Αλλαγή»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0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lang="el-GR"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363,7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εκ.€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0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ΕΤΠΑ</a:t>
                      </a:r>
                      <a:r>
                        <a:rPr lang="el-GR"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lang="el-GR"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ΤΣ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04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0407">
                <a:tc gridSpan="2">
                  <a:txBody>
                    <a:bodyPr/>
                    <a:lstStyle/>
                    <a:p>
                      <a:pPr marL="8318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Προώθηση</a:t>
                      </a:r>
                      <a:r>
                        <a:rPr sz="1650" spc="-4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προσαρμογής</a:t>
                      </a:r>
                      <a:r>
                        <a:rPr sz="1650" spc="-4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στην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κλιματική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αλλαγή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πρόληψης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του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κινδύνου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καταστροφών,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ανθεκτικότητας,</a:t>
                      </a:r>
                      <a:r>
                        <a:rPr sz="1650" spc="-4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λαμβάνοντας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  <a:p>
                      <a:pPr marL="8318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υπόψη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προσεγγίσεις</a:t>
                      </a:r>
                      <a:r>
                        <a:rPr sz="1650" spc="-4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που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βασίζονται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στο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οικοσύστημα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976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2000" b="1" spc="-1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03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87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«Αστική</a:t>
                      </a:r>
                      <a:r>
                        <a:rPr sz="2000" b="1" spc="-8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Αναζωογόνηση»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el-GR"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194,9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εκ.€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ΕΤΠΑ</a:t>
                      </a:r>
                      <a:r>
                        <a:rPr lang="el-GR"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lang="el-GR"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ΤΣ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173">
                <a:tc gridSpan="2">
                  <a:txBody>
                    <a:bodyPr/>
                    <a:lstStyle/>
                    <a:p>
                      <a:pPr marL="831850" marR="389890">
                        <a:lnSpc>
                          <a:spcPts val="1939"/>
                        </a:lnSpc>
                        <a:spcBef>
                          <a:spcPts val="390"/>
                        </a:spcBef>
                      </a:pP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Ενίσχυση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προστασίας</a:t>
                      </a:r>
                      <a:r>
                        <a:rPr sz="1650" spc="-4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διατήρησης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φύσης,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βιοποικιλότητας</a:t>
                      </a:r>
                      <a:r>
                        <a:rPr sz="1650" spc="-4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πράσινων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υποδομών,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μεταξύ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άλλων</a:t>
                      </a:r>
                      <a:r>
                        <a:rPr sz="1650" spc="-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σε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αστικές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περιοχές,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μείωση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όλων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μορφών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ρύπανσης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2976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2000" b="1" spc="-1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04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87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«Ολοκληρωμένη</a:t>
                      </a:r>
                      <a:r>
                        <a:rPr sz="2000" b="1" spc="-10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Διαχείριση</a:t>
                      </a:r>
                      <a:r>
                        <a:rPr sz="2000" b="1" spc="-7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Αποβλήτων</a:t>
                      </a:r>
                      <a:r>
                        <a:rPr sz="2000" b="1" spc="-7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2000" b="1" spc="-8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Μετάβαση</a:t>
                      </a:r>
                      <a:r>
                        <a:rPr sz="2000" b="1" spc="-7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στη</a:t>
                      </a:r>
                      <a:r>
                        <a:rPr sz="2000" b="1" spc="-8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Κυκλική</a:t>
                      </a:r>
                      <a:r>
                        <a:rPr sz="2000" b="1" spc="-9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Οικονομία»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el-GR"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601,1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εκ.€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000" b="1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2976">
                <a:tc gridSpan="2">
                  <a:txBody>
                    <a:bodyPr/>
                    <a:lstStyle/>
                    <a:p>
                      <a:pPr marL="83185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Προαγωγή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μετάβασης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σε</a:t>
                      </a:r>
                      <a:r>
                        <a:rPr sz="1650" spc="-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κυκλική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οικονομία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σε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αποδοτική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ως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προς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τους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πόρους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οικονομίας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1416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13400" y="1526036"/>
            <a:ext cx="13089866" cy="704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  <a:tabLst>
                <a:tab pos="9002395" algn="l"/>
              </a:tabLst>
            </a:pP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Η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στρατηγική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του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Προγράμματος</a:t>
            </a:r>
            <a:r>
              <a:rPr sz="2300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οργανώνεται</a:t>
            </a:r>
            <a:r>
              <a:rPr sz="2300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σε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lang="el-GR" sz="2300" dirty="0">
                <a:solidFill>
                  <a:srgbClr val="0D4F8B"/>
                </a:solidFill>
                <a:latin typeface="Trebuchet MS"/>
                <a:cs typeface="Trebuchet MS"/>
              </a:rPr>
              <a:t>10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βασικές</a:t>
            </a:r>
            <a:r>
              <a:rPr sz="2300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Προτεραιότητες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,</a:t>
            </a:r>
            <a:r>
              <a:rPr sz="2300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κάθε</a:t>
            </a:r>
            <a:r>
              <a:rPr sz="2300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μία εκ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0D4F8B"/>
                </a:solidFill>
                <a:latin typeface="Trebuchet MS"/>
                <a:cs typeface="Trebuchet MS"/>
              </a:rPr>
              <a:t>των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οποίων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συνδέεται</a:t>
            </a:r>
            <a:r>
              <a:rPr sz="2300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με</a:t>
            </a:r>
            <a:r>
              <a:rPr sz="2300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ένα</a:t>
            </a:r>
            <a:r>
              <a:rPr sz="2300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Στόχο</a:t>
            </a:r>
            <a:r>
              <a:rPr sz="2300" b="1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Πολιτικής</a:t>
            </a:r>
            <a:r>
              <a:rPr sz="2300" b="1" spc="2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και</a:t>
            </a:r>
            <a:r>
              <a:rPr sz="2300" spc="-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δύο</a:t>
            </a:r>
            <a:r>
              <a:rPr sz="2300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D4F8B"/>
                </a:solidFill>
                <a:latin typeface="Trebuchet MS"/>
                <a:cs typeface="Trebuchet MS"/>
              </a:rPr>
              <a:t>Προτεραιότητες</a:t>
            </a:r>
            <a:r>
              <a:rPr lang="el-GR" sz="2300" spc="-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 err="1">
                <a:solidFill>
                  <a:srgbClr val="0D4F8B"/>
                </a:solidFill>
                <a:latin typeface="Trebuchet MS"/>
                <a:cs typeface="Trebuchet MS"/>
              </a:rPr>
              <a:t>γι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α</a:t>
            </a:r>
            <a:r>
              <a:rPr sz="2300" spc="-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την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Τεχνική</a:t>
            </a:r>
            <a:r>
              <a:rPr sz="2300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D4F8B"/>
                </a:solidFill>
                <a:latin typeface="Trebuchet MS"/>
                <a:cs typeface="Trebuchet MS"/>
              </a:rPr>
              <a:t>Βοήθεια:</a:t>
            </a:r>
            <a:endParaRPr sz="2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CC54C-71A8-D987-E281-431DF5C94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B148E5-42D9-BFE6-4DEB-8C7E032F4681}"/>
              </a:ext>
            </a:extLst>
          </p:cNvPr>
          <p:cNvSpPr/>
          <p:nvPr/>
        </p:nvSpPr>
        <p:spPr>
          <a:xfrm>
            <a:off x="1013400" y="1411479"/>
            <a:ext cx="8931910" cy="64769"/>
          </a:xfrm>
          <a:custGeom>
            <a:avLst/>
            <a:gdLst/>
            <a:ahLst/>
            <a:cxnLst/>
            <a:rect l="l" t="t" r="r" b="b"/>
            <a:pathLst>
              <a:path w="8931910" h="64769">
                <a:moveTo>
                  <a:pt x="8931525" y="0"/>
                </a:moveTo>
                <a:lnTo>
                  <a:pt x="0" y="0"/>
                </a:lnTo>
                <a:lnTo>
                  <a:pt x="0" y="64464"/>
                </a:lnTo>
                <a:lnTo>
                  <a:pt x="8931525" y="64464"/>
                </a:lnTo>
                <a:lnTo>
                  <a:pt x="8931525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394A583-2546-85ED-1CD5-2B6757E4D5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ΣΤΡΑΤΗΓΙΚΗ</a:t>
            </a:r>
            <a:r>
              <a:rPr spc="-5" dirty="0"/>
              <a:t> </a:t>
            </a:r>
            <a:r>
              <a:rPr dirty="0"/>
              <a:t>ΚΑΙ</a:t>
            </a:r>
            <a:r>
              <a:rPr spc="5" dirty="0"/>
              <a:t> </a:t>
            </a:r>
            <a:r>
              <a:rPr dirty="0"/>
              <a:t>ΑΡΧΙΤΕΚΤΟΝΙΚΗ</a:t>
            </a:r>
            <a:r>
              <a:rPr spc="70" dirty="0"/>
              <a:t> </a:t>
            </a:r>
            <a:r>
              <a:rPr dirty="0"/>
              <a:t>– </a:t>
            </a:r>
            <a:r>
              <a:rPr spc="-10" dirty="0"/>
              <a:t>ΠΡΟΤΕΡΑΙΟΤΗΤΕΣ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856DC4E2-E825-72AB-81A9-056D65B0E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56429"/>
              </p:ext>
            </p:extLst>
          </p:nvPr>
        </p:nvGraphicFramePr>
        <p:xfrm>
          <a:off x="1000784" y="2641600"/>
          <a:ext cx="17526000" cy="69073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638">
                <a:tc gridSpan="4">
                  <a:txBody>
                    <a:bodyPr/>
                    <a:lstStyle/>
                    <a:p>
                      <a:pPr marL="894080">
                        <a:lnSpc>
                          <a:spcPts val="2270"/>
                        </a:lnSpc>
                      </a:pPr>
                      <a:endParaRPr lang="el-GR" sz="2000" b="1" spc="-10" dirty="0">
                        <a:solidFill>
                          <a:srgbClr val="79C94B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894080">
                        <a:lnSpc>
                          <a:spcPts val="2270"/>
                        </a:lnSpc>
                      </a:pPr>
                      <a:r>
                        <a:rPr sz="2000" b="1" spc="-10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ΠΡΟΤΕΡΑΙΟΤΗΤΕΣ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03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2000" b="1" spc="-1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05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87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«Διαχείριση</a:t>
                      </a:r>
                      <a:r>
                        <a:rPr sz="2000" b="1" spc="-10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Αστικών</a:t>
                      </a:r>
                      <a:r>
                        <a:rPr sz="2000" b="1" spc="-10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Λυμάτων</a:t>
                      </a:r>
                      <a:r>
                        <a:rPr sz="2000" b="1" spc="-114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00" b="1" spc="-10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Υδάτινων</a:t>
                      </a:r>
                      <a:r>
                        <a:rPr sz="2000" b="1" spc="-1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Πόρων»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640,9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εκ.€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000" b="1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ΤΣ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03">
                <a:tc gridSpan="2">
                  <a:txBody>
                    <a:bodyPr/>
                    <a:lstStyle/>
                    <a:p>
                      <a:pPr marL="83185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Προαγωγή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πρόσβασης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στην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ύδρευση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βιώσιμης</a:t>
                      </a:r>
                      <a:r>
                        <a:rPr sz="1650" spc="-4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διαχείρισης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του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νερού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1416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557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2000" b="1" spc="-1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06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9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«Προστασία</a:t>
                      </a:r>
                      <a:r>
                        <a:rPr sz="2000" b="1" spc="-7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00" b="1" spc="-9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Βιοποικιλότητας»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0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73,</a:t>
                      </a:r>
                      <a:r>
                        <a:rPr lang="el-GR"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εκ.€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0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2000" b="1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ΕΤΠΑ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0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6617">
                <a:tc gridSpan="2">
                  <a:txBody>
                    <a:bodyPr/>
                    <a:lstStyle/>
                    <a:p>
                      <a:pPr marL="810260" marR="389890">
                        <a:lnSpc>
                          <a:spcPct val="115599"/>
                        </a:lnSpc>
                        <a:spcBef>
                          <a:spcPts val="1075"/>
                        </a:spcBef>
                      </a:pP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Ενίσχυση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προστασίας</a:t>
                      </a:r>
                      <a:r>
                        <a:rPr sz="1650" spc="-4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διατήρησης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φύσης,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βιοποικιλότητας</a:t>
                      </a:r>
                      <a:r>
                        <a:rPr sz="1650" spc="-4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πράσινων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υποδομών,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μεταξύ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άλλων</a:t>
                      </a:r>
                      <a:r>
                        <a:rPr sz="1650" spc="-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σε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αστικές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περιοχές,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μείωση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όλων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μορφών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ρύπανσης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136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174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2000" b="1" spc="-1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07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9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«Βιώσιμη</a:t>
                      </a:r>
                      <a:r>
                        <a:rPr sz="2000" b="1" spc="-10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πολυτροπική</a:t>
                      </a:r>
                      <a:r>
                        <a:rPr sz="2000" b="1" spc="-10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αστική</a:t>
                      </a:r>
                      <a:r>
                        <a:rPr sz="2000" b="1" spc="-10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κινητικότητα»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lang="el-GR"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26,1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εκ.€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ΕΤΠΑ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6617">
                <a:tc gridSpan="2">
                  <a:txBody>
                    <a:bodyPr/>
                    <a:lstStyle/>
                    <a:p>
                      <a:pPr marL="810260" marR="421640">
                        <a:lnSpc>
                          <a:spcPct val="115599"/>
                        </a:lnSpc>
                        <a:spcBef>
                          <a:spcPts val="1075"/>
                        </a:spcBef>
                      </a:pP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Προώθηση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βιώσιμης,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πολυτροπικής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αστικής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κινητικότητας,</a:t>
                      </a:r>
                      <a:r>
                        <a:rPr sz="1650" spc="-4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ως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μέρος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1650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μετάβασης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σε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οικονομία</a:t>
                      </a:r>
                      <a:r>
                        <a:rPr sz="1650" spc="-3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καθαρών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μηδενικών</a:t>
                      </a:r>
                      <a:r>
                        <a:rPr sz="1650" spc="-1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εκπομπών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διοξειδίου</a:t>
                      </a:r>
                      <a:r>
                        <a:rPr sz="1650" spc="-3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του</a:t>
                      </a:r>
                      <a:r>
                        <a:rPr sz="1650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άνθρακα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136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174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2000" b="1" spc="-1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l-GR"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9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«</a:t>
                      </a:r>
                      <a:r>
                        <a:rPr lang="el-GR"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Βιώσιμη διαχείριση και ανθεκτικότητα υδάτινων πόρων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lang="el-GR"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134,5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εκ.€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lang="el-GR" sz="2000" b="1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ΤΣ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6617">
                <a:tc gridSpan="2">
                  <a:txBody>
                    <a:bodyPr/>
                    <a:lstStyle/>
                    <a:p>
                      <a:pPr marL="810260" marR="421640">
                        <a:lnSpc>
                          <a:spcPct val="115599"/>
                        </a:lnSpc>
                        <a:spcBef>
                          <a:spcPts val="1075"/>
                        </a:spcBef>
                      </a:pPr>
                      <a:r>
                        <a:rPr lang="el-GR" sz="16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Προαγωγή της ασφαλούς πρόσβασης στο νερό, της βιώσιμης διαχείρισης των υδάτων, συμπεριλαμβανομένης της ολοκληρωμένης διαχείρισης των υδάτων και της ανθεκτικότητας των υδάτων. 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136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>
            <a:extLst>
              <a:ext uri="{FF2B5EF4-FFF2-40B4-BE49-F238E27FC236}">
                <a16:creationId xmlns:a16="http://schemas.microsoft.com/office/drawing/2014/main" id="{858595F5-E3E0-C95D-4474-101D29BE805F}"/>
              </a:ext>
            </a:extLst>
          </p:cNvPr>
          <p:cNvSpPr txBox="1"/>
          <p:nvPr/>
        </p:nvSpPr>
        <p:spPr>
          <a:xfrm>
            <a:off x="1013400" y="1526036"/>
            <a:ext cx="13089866" cy="704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  <a:tabLst>
                <a:tab pos="9002395" algn="l"/>
              </a:tabLst>
            </a:pP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Η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στρατηγική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του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Προγράμματος</a:t>
            </a:r>
            <a:r>
              <a:rPr sz="2300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οργανώνεται</a:t>
            </a:r>
            <a:r>
              <a:rPr sz="2300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σε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lang="el-GR" sz="2300" dirty="0">
                <a:solidFill>
                  <a:srgbClr val="0D4F8B"/>
                </a:solidFill>
                <a:latin typeface="Trebuchet MS"/>
                <a:cs typeface="Trebuchet MS"/>
              </a:rPr>
              <a:t>10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βασικές</a:t>
            </a:r>
            <a:r>
              <a:rPr sz="2300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Προτεραιότητες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,</a:t>
            </a:r>
            <a:r>
              <a:rPr sz="2300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κάθε</a:t>
            </a:r>
            <a:r>
              <a:rPr sz="2300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μία εκ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0D4F8B"/>
                </a:solidFill>
                <a:latin typeface="Trebuchet MS"/>
                <a:cs typeface="Trebuchet MS"/>
              </a:rPr>
              <a:t>των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οποίων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συνδέεται</a:t>
            </a:r>
            <a:r>
              <a:rPr sz="2300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με</a:t>
            </a:r>
            <a:r>
              <a:rPr sz="2300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ένα</a:t>
            </a:r>
            <a:r>
              <a:rPr sz="2300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Στόχο</a:t>
            </a:r>
            <a:r>
              <a:rPr sz="2300" b="1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Πολιτικής</a:t>
            </a:r>
            <a:r>
              <a:rPr sz="2300" b="1" spc="2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και</a:t>
            </a:r>
            <a:r>
              <a:rPr sz="2300" spc="-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δύο</a:t>
            </a:r>
            <a:r>
              <a:rPr sz="2300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D4F8B"/>
                </a:solidFill>
                <a:latin typeface="Trebuchet MS"/>
                <a:cs typeface="Trebuchet MS"/>
              </a:rPr>
              <a:t>Προτεραιότητες</a:t>
            </a:r>
            <a:r>
              <a:rPr lang="el-GR" sz="2300" spc="-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 err="1">
                <a:solidFill>
                  <a:srgbClr val="0D4F8B"/>
                </a:solidFill>
                <a:latin typeface="Trebuchet MS"/>
                <a:cs typeface="Trebuchet MS"/>
              </a:rPr>
              <a:t>γι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α</a:t>
            </a:r>
            <a:r>
              <a:rPr sz="2300" spc="-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την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Τεχνική</a:t>
            </a:r>
            <a:r>
              <a:rPr sz="2300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D4F8B"/>
                </a:solidFill>
                <a:latin typeface="Trebuchet MS"/>
                <a:cs typeface="Trebuchet MS"/>
              </a:rPr>
              <a:t>Βοήθεια:</a:t>
            </a:r>
            <a:endParaRPr sz="23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5933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00" y="1117964"/>
            <a:ext cx="8931910" cy="64769"/>
          </a:xfrm>
          <a:custGeom>
            <a:avLst/>
            <a:gdLst/>
            <a:ahLst/>
            <a:cxnLst/>
            <a:rect l="l" t="t" r="r" b="b"/>
            <a:pathLst>
              <a:path w="8931910" h="64769">
                <a:moveTo>
                  <a:pt x="8931525" y="0"/>
                </a:moveTo>
                <a:lnTo>
                  <a:pt x="0" y="0"/>
                </a:lnTo>
                <a:lnTo>
                  <a:pt x="0" y="64464"/>
                </a:lnTo>
                <a:lnTo>
                  <a:pt x="8931525" y="64464"/>
                </a:lnTo>
                <a:lnTo>
                  <a:pt x="8931525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3400" y="392602"/>
            <a:ext cx="14455140" cy="80834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ΣΤΡΑΤΗΓΙΚΗ</a:t>
            </a:r>
            <a:r>
              <a:rPr spc="-5" dirty="0"/>
              <a:t> </a:t>
            </a:r>
            <a:r>
              <a:rPr dirty="0"/>
              <a:t>ΚΑΙ</a:t>
            </a:r>
            <a:r>
              <a:rPr spc="5" dirty="0"/>
              <a:t> </a:t>
            </a:r>
            <a:r>
              <a:rPr dirty="0"/>
              <a:t>ΑΡΧΙΤΕΚΤΟΝΙΚΗ</a:t>
            </a:r>
            <a:r>
              <a:rPr spc="70" dirty="0"/>
              <a:t> </a:t>
            </a:r>
            <a:r>
              <a:rPr dirty="0"/>
              <a:t>– </a:t>
            </a:r>
            <a:r>
              <a:rPr spc="-10" dirty="0"/>
              <a:t>ΠΡΟΤΕΡΑΙΟΤΗΤΕΣ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42180"/>
              </p:ext>
            </p:extLst>
          </p:nvPr>
        </p:nvGraphicFramePr>
        <p:xfrm>
          <a:off x="976570" y="2641600"/>
          <a:ext cx="18173700" cy="69039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009">
                <a:tc gridSpan="4">
                  <a:txBody>
                    <a:bodyPr/>
                    <a:lstStyle/>
                    <a:p>
                      <a:pPr marL="872490">
                        <a:lnSpc>
                          <a:spcPts val="2270"/>
                        </a:lnSpc>
                      </a:pPr>
                      <a:endParaRPr lang="el-GR" sz="2000" b="1" spc="-10" dirty="0">
                        <a:solidFill>
                          <a:srgbClr val="79C94B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872490">
                        <a:lnSpc>
                          <a:spcPts val="2270"/>
                        </a:lnSpc>
                      </a:pPr>
                      <a:r>
                        <a:rPr sz="2000" b="1" spc="-10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ΠΡΟΤΕΡΑΙΟΤΗΤΕΣ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168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2000" b="1" spc="-1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l-GR"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9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675"/>
                        </a:spcBef>
                        <a:tabLst>
                          <a:tab pos="2474595" algn="l"/>
                        </a:tabLst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«</a:t>
                      </a:r>
                      <a:r>
                        <a:rPr lang="el-GR" sz="2000" b="1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Πρόσβαση σε προσιτή και βιώσιμη στέγαση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»</a:t>
                      </a: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1675"/>
                        </a:spcBef>
                        <a:tabLst>
                          <a:tab pos="2474595" algn="l"/>
                        </a:tabLst>
                      </a:pPr>
                      <a:r>
                        <a:rPr lang="el-GR" sz="2000" b="1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100,4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 εκ.€</a:t>
                      </a: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1675"/>
                        </a:spcBef>
                        <a:tabLst>
                          <a:tab pos="2474595" algn="l"/>
                        </a:tabLst>
                      </a:pPr>
                      <a:r>
                        <a:rPr lang="el-GR" sz="2000" b="1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ΕΤΠΑ</a:t>
                      </a:r>
                      <a:endParaRPr sz="2000" b="1" dirty="0">
                        <a:solidFill>
                          <a:srgbClr val="0D4F8B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872259"/>
                  </a:ext>
                </a:extLst>
              </a:tr>
              <a:tr h="766185">
                <a:tc gridSpan="2">
                  <a:txBody>
                    <a:bodyPr/>
                    <a:lstStyle/>
                    <a:p>
                      <a:pPr marL="810260" marR="421640">
                        <a:lnSpc>
                          <a:spcPct val="115599"/>
                        </a:lnSpc>
                        <a:spcBef>
                          <a:spcPts val="1075"/>
                        </a:spcBef>
                        <a:tabLst>
                          <a:tab pos="2474595" algn="l"/>
                        </a:tabLst>
                      </a:pPr>
                      <a:r>
                        <a:rPr lang="el-GR" sz="1650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Προώθηση της πρόσβασης σε οικονομικά προσιτή και βιώσιμη στέγαση. </a:t>
                      </a:r>
                      <a:endParaRPr sz="1650" dirty="0">
                        <a:solidFill>
                          <a:srgbClr val="0D4F8B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136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675"/>
                        </a:spcBef>
                        <a:tabLst>
                          <a:tab pos="2474595" algn="l"/>
                        </a:tabLst>
                      </a:pPr>
                      <a:endParaRPr sz="2000" b="1" dirty="0">
                        <a:solidFill>
                          <a:srgbClr val="0D4F8B"/>
                        </a:solidFill>
                        <a:latin typeface="Trebuchet MS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5474041"/>
                  </a:ext>
                </a:extLst>
              </a:tr>
              <a:tr h="1012168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2000" b="1" spc="-1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l-GR"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9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675"/>
                        </a:spcBef>
                        <a:tabLst>
                          <a:tab pos="2474595" algn="l"/>
                        </a:tabLst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«</a:t>
                      </a:r>
                      <a:r>
                        <a:rPr lang="el-GR" sz="2000" b="1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Ενεργειακές διασυνδέσεις και υποστηρικτικές υποδομές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»</a:t>
                      </a: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1675"/>
                        </a:spcBef>
                        <a:tabLst>
                          <a:tab pos="2474595" algn="l"/>
                        </a:tabLst>
                      </a:pPr>
                      <a:r>
                        <a:rPr lang="el-GR" sz="2000" b="1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132,1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 εκ.€</a:t>
                      </a: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1675"/>
                        </a:spcBef>
                        <a:tabLst>
                          <a:tab pos="2474595" algn="l"/>
                        </a:tabLst>
                      </a:pPr>
                      <a:r>
                        <a:rPr lang="el-GR" sz="2000" b="1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ΕΤΠΑ</a:t>
                      </a:r>
                      <a:endParaRPr sz="2000" b="1" dirty="0">
                        <a:solidFill>
                          <a:srgbClr val="0D4F8B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645674"/>
                  </a:ext>
                </a:extLst>
              </a:tr>
              <a:tr h="1012168">
                <a:tc gridSpan="2">
                  <a:txBody>
                    <a:bodyPr/>
                    <a:lstStyle/>
                    <a:p>
                      <a:pPr marL="810260" marR="421640">
                        <a:lnSpc>
                          <a:spcPct val="115599"/>
                        </a:lnSpc>
                        <a:spcBef>
                          <a:spcPts val="1075"/>
                        </a:spcBef>
                        <a:tabLst>
                          <a:tab pos="2474595" algn="l"/>
                        </a:tabLst>
                      </a:pPr>
                      <a:r>
                        <a:rPr lang="el-GR" sz="1650" dirty="0">
                          <a:solidFill>
                            <a:srgbClr val="0D4F8B"/>
                          </a:solidFill>
                          <a:latin typeface="Trebuchet MS"/>
                          <a:ea typeface="+mn-ea"/>
                          <a:cs typeface="Trebuchet MS"/>
                        </a:rPr>
                        <a:t>Προώθηση των ενεργειακών γραμμών διασύνδεσης και των σχετικών υποδομών μεταφοράς, διανομής, αποθήκευσης και υποστηρικτικών υποδομών, καθώς και προστασία των ενεργειακών υποδομών ζωτικής σημασίας και ανάπτυξη υποδομών επαναφόρτισης. . </a:t>
                      </a:r>
                      <a:endParaRPr sz="1650" dirty="0">
                        <a:solidFill>
                          <a:srgbClr val="0D4F8B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136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675"/>
                        </a:spcBef>
                        <a:tabLst>
                          <a:tab pos="2474595" algn="l"/>
                        </a:tabLst>
                      </a:pPr>
                      <a:endParaRPr sz="2000" b="1" dirty="0">
                        <a:solidFill>
                          <a:srgbClr val="0D4F8B"/>
                        </a:solidFill>
                        <a:latin typeface="Trebuchet MS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374996"/>
                  </a:ext>
                </a:extLst>
              </a:tr>
              <a:tr h="839014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2000" b="1" spc="-1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08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20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675"/>
                        </a:spcBef>
                        <a:tabLst>
                          <a:tab pos="2474595" algn="l"/>
                        </a:tabLst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«Τεχνική</a:t>
                      </a:r>
                      <a:r>
                        <a:rPr sz="2000" b="1" spc="-1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βοήθεια»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	Σύμφωνα</a:t>
                      </a:r>
                      <a:r>
                        <a:rPr sz="2000" b="1" spc="-6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με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το</a:t>
                      </a:r>
                      <a:r>
                        <a:rPr sz="2000" b="1" spc="-5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άρθρο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36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παράγραφος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2000" b="1" spc="-5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του</a:t>
                      </a:r>
                      <a:r>
                        <a:rPr sz="2000" b="1" spc="-4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ΚΚΔ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11,</a:t>
                      </a:r>
                      <a:r>
                        <a:rPr lang="el-GR"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εκ.€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ΕΤΠΑ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9014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2000" b="1" spc="-1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09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20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675"/>
                        </a:spcBef>
                        <a:tabLst>
                          <a:tab pos="2474595" algn="l"/>
                        </a:tabLst>
                      </a:pP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«Τεχνική</a:t>
                      </a:r>
                      <a:r>
                        <a:rPr sz="2000" b="1" spc="-1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βοήθεια»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	Σύμφωνα</a:t>
                      </a:r>
                      <a:r>
                        <a:rPr sz="2000" b="1" spc="-6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με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το</a:t>
                      </a:r>
                      <a:r>
                        <a:rPr sz="2000" b="1" spc="-5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άρθρο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36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παράγραφος</a:t>
                      </a:r>
                      <a:r>
                        <a:rPr sz="2000" b="1" spc="-5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2000" b="1" spc="-5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του</a:t>
                      </a:r>
                      <a:r>
                        <a:rPr sz="2000" b="1" spc="-4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ΚΚΔ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75"/>
                        </a:spcBef>
                        <a:tabLst>
                          <a:tab pos="842010" algn="l"/>
                        </a:tabLst>
                      </a:pPr>
                      <a:r>
                        <a:rPr lang="el-GR"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   </a:t>
                      </a:r>
                      <a:r>
                        <a:rPr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23,</a:t>
                      </a:r>
                      <a:r>
                        <a:rPr lang="el-GR" sz="2000" b="1" spc="-1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2000" b="1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2000" b="1" spc="-20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εκ.€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spc="-25" dirty="0">
                          <a:solidFill>
                            <a:srgbClr val="0D4F8B"/>
                          </a:solidFill>
                          <a:latin typeface="Trebuchet MS"/>
                          <a:cs typeface="Trebuchet MS"/>
                        </a:rPr>
                        <a:t>ΤΣ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9014">
                <a:tc gridSpan="2">
                  <a:txBody>
                    <a:bodyPr/>
                    <a:lstStyle/>
                    <a:p>
                      <a:pPr marL="3936365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ΣΥΝΟΛΟ:</a:t>
                      </a:r>
                      <a:r>
                        <a:rPr sz="2000" b="1" spc="-75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Πρόγραμμα</a:t>
                      </a:r>
                      <a:r>
                        <a:rPr sz="2000" b="1" spc="-85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«Περιβάλλον</a:t>
                      </a:r>
                      <a:r>
                        <a:rPr sz="2000" b="1" spc="-80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2000" b="1" spc="-80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Κλιματική</a:t>
                      </a:r>
                      <a:r>
                        <a:rPr sz="2000" b="1" spc="-85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Αλλαγή»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65785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3.606,84</a:t>
                      </a:r>
                      <a:r>
                        <a:rPr sz="2000" b="1" spc="-5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εκ.</a:t>
                      </a:r>
                      <a:r>
                        <a:rPr sz="2000" b="1" spc="-60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r>
                        <a:rPr sz="2000" b="1" spc="-50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(Δ.Δ.)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32034" y="1343085"/>
            <a:ext cx="13814425" cy="732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  <a:tabLst>
                <a:tab pos="6751955" algn="l"/>
              </a:tabLst>
            </a:pP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Η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στρατηγική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του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Προγράμματος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οργανώνεται</a:t>
            </a:r>
            <a:r>
              <a:rPr sz="2300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σε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lang="el-GR" sz="2300" dirty="0">
                <a:solidFill>
                  <a:srgbClr val="0D4F8B"/>
                </a:solidFill>
                <a:latin typeface="Trebuchet MS"/>
                <a:cs typeface="Trebuchet MS"/>
              </a:rPr>
              <a:t>10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 βασικές</a:t>
            </a:r>
            <a:r>
              <a:rPr sz="2300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Προτεραιότητες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,</a:t>
            </a:r>
            <a:r>
              <a:rPr sz="2300" spc="2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κάθε</a:t>
            </a:r>
            <a:r>
              <a:rPr sz="2300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μία</a:t>
            </a:r>
            <a:r>
              <a:rPr sz="2300" spc="-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εκ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των</a:t>
            </a:r>
            <a:r>
              <a:rPr sz="2300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D4F8B"/>
                </a:solidFill>
                <a:latin typeface="Trebuchet MS"/>
                <a:cs typeface="Trebuchet MS"/>
              </a:rPr>
              <a:t>οποίων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συνδέεται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με ένα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Στόχο</a:t>
            </a:r>
            <a:r>
              <a:rPr sz="2300" b="1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Πολιτικής</a:t>
            </a:r>
            <a:r>
              <a:rPr sz="2300" b="1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καθώς και</a:t>
            </a:r>
            <a:r>
              <a:rPr sz="2300" spc="-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0D4F8B"/>
                </a:solidFill>
                <a:latin typeface="Trebuchet MS"/>
                <a:cs typeface="Trebuchet MS"/>
              </a:rPr>
              <a:t>δύο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	Προτεραιότητες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(ΕΤΠΑ &amp; ΤΣ)για</a:t>
            </a:r>
            <a:r>
              <a:rPr sz="2300" spc="-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D4F8B"/>
                </a:solidFill>
                <a:latin typeface="Trebuchet MS"/>
                <a:cs typeface="Trebuchet MS"/>
              </a:rPr>
              <a:t>την Τεχνική</a:t>
            </a:r>
            <a:r>
              <a:rPr sz="2300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D4F8B"/>
                </a:solidFill>
                <a:latin typeface="Trebuchet MS"/>
                <a:cs typeface="Trebuchet MS"/>
              </a:rPr>
              <a:t>Βοήθεια:</a:t>
            </a:r>
            <a:endParaRPr sz="2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00" y="1411479"/>
            <a:ext cx="8931910" cy="64769"/>
          </a:xfrm>
          <a:custGeom>
            <a:avLst/>
            <a:gdLst/>
            <a:ahLst/>
            <a:cxnLst/>
            <a:rect l="l" t="t" r="r" b="b"/>
            <a:pathLst>
              <a:path w="8931910" h="64769">
                <a:moveTo>
                  <a:pt x="8931525" y="0"/>
                </a:moveTo>
                <a:lnTo>
                  <a:pt x="0" y="0"/>
                </a:lnTo>
                <a:lnTo>
                  <a:pt x="0" y="64464"/>
                </a:lnTo>
                <a:lnTo>
                  <a:pt x="8931525" y="64464"/>
                </a:lnTo>
                <a:lnTo>
                  <a:pt x="8931525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ΣΤΡΑΤΗΓΙΚΗ</a:t>
            </a:r>
            <a:r>
              <a:rPr spc="-5" dirty="0"/>
              <a:t> </a:t>
            </a:r>
            <a:r>
              <a:rPr dirty="0"/>
              <a:t>ΚΑΙ</a:t>
            </a:r>
            <a:r>
              <a:rPr spc="5" dirty="0"/>
              <a:t> </a:t>
            </a:r>
            <a:r>
              <a:rPr dirty="0"/>
              <a:t>ΑΡΧΙΤΕΚΤΟΝΙΚΗ</a:t>
            </a:r>
            <a:r>
              <a:rPr spc="70" dirty="0"/>
              <a:t> </a:t>
            </a:r>
            <a:r>
              <a:rPr dirty="0"/>
              <a:t>– ΠΡΟΤΕΡΑΙΟΤΗΤΕΣ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25748" y="4548379"/>
            <a:ext cx="1005840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1296.08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2949" y="6465568"/>
            <a:ext cx="781050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444.06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0201" y="6923983"/>
            <a:ext cx="648335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288.9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7179" y="5683461"/>
            <a:ext cx="781050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795.53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5276" y="4108503"/>
            <a:ext cx="781050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640.95</a:t>
            </a:r>
            <a:endParaRPr sz="2000">
              <a:latin typeface="Trebuchet MS"/>
              <a:cs typeface="Trebuchet MS"/>
            </a:endParaRPr>
          </a:p>
        </p:txBody>
      </p:sp>
      <p:graphicFrame>
        <p:nvGraphicFramePr>
          <p:cNvPr id="26" name="Γράφημα 25">
            <a:extLst>
              <a:ext uri="{FF2B5EF4-FFF2-40B4-BE49-F238E27FC236}">
                <a16:creationId xmlns:a16="http://schemas.microsoft.com/office/drawing/2014/main" id="{107BD96B-E2CF-7B57-6B84-151089EE0F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520012"/>
              </p:ext>
            </p:extLst>
          </p:nvPr>
        </p:nvGraphicFramePr>
        <p:xfrm>
          <a:off x="241300" y="1651000"/>
          <a:ext cx="19621500" cy="922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92296"/>
            <a:ext cx="20104100" cy="3428365"/>
            <a:chOff x="0" y="4492296"/>
            <a:chExt cx="20104100" cy="3428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92296"/>
              <a:ext cx="20104099" cy="342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8644" y="4672839"/>
              <a:ext cx="199713" cy="1769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8644" y="5290940"/>
              <a:ext cx="199713" cy="1769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8644" y="5907778"/>
              <a:ext cx="199713" cy="1769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8644" y="7738066"/>
              <a:ext cx="199713" cy="176961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013400" y="1412743"/>
            <a:ext cx="6830059" cy="64769"/>
          </a:xfrm>
          <a:custGeom>
            <a:avLst/>
            <a:gdLst/>
            <a:ahLst/>
            <a:cxnLst/>
            <a:rect l="l" t="t" r="r" b="b"/>
            <a:pathLst>
              <a:path w="6830059" h="64769">
                <a:moveTo>
                  <a:pt x="6829474" y="0"/>
                </a:moveTo>
                <a:lnTo>
                  <a:pt x="0" y="0"/>
                </a:lnTo>
                <a:lnTo>
                  <a:pt x="0" y="64464"/>
                </a:lnTo>
                <a:lnTo>
                  <a:pt x="6829474" y="64464"/>
                </a:lnTo>
                <a:lnTo>
                  <a:pt x="6829474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ΕΜΒΛΗΜΑΤΙΚΕΣ</a:t>
            </a:r>
            <a:r>
              <a:rPr spc="-90" dirty="0"/>
              <a:t> </a:t>
            </a:r>
            <a:r>
              <a:rPr dirty="0"/>
              <a:t>ΔΡΑΣΕΙΣ</a:t>
            </a:r>
            <a:r>
              <a:rPr spc="-50" dirty="0"/>
              <a:t> </a:t>
            </a:r>
            <a:r>
              <a:rPr dirty="0"/>
              <a:t>ΤΟΥ</a:t>
            </a:r>
            <a:r>
              <a:rPr spc="-65" dirty="0"/>
              <a:t> </a:t>
            </a:r>
            <a:r>
              <a:rPr spc="-10" dirty="0"/>
              <a:t>ΠΡΟΓΡΑΜΜΑΤΟΣ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8645" y="3449276"/>
            <a:ext cx="199713" cy="17696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443826" y="3363684"/>
            <a:ext cx="13413105" cy="7449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Ενεργειακή</a:t>
            </a:r>
            <a:r>
              <a:rPr sz="20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απόδοση</a:t>
            </a:r>
            <a:r>
              <a:rPr sz="20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με</a:t>
            </a:r>
            <a:r>
              <a:rPr sz="20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ανακαίνιση</a:t>
            </a:r>
            <a:r>
              <a:rPr sz="20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του</a:t>
            </a:r>
            <a:r>
              <a:rPr sz="20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υφιστάμενου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οικιστικού</a:t>
            </a:r>
            <a:r>
              <a:rPr sz="20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αποθέματος,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έργα</a:t>
            </a:r>
            <a:r>
              <a:rPr sz="20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επίδειξης</a:t>
            </a:r>
            <a:r>
              <a:rPr sz="20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0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υποστηρικτικά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μέτρα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Πρόγραμμα</a:t>
            </a:r>
            <a:r>
              <a:rPr sz="20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«ΕΞΟΙΚΟΝΟΜΩ»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414042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&gt;</a:t>
            </a:r>
            <a:r>
              <a:rPr sz="20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Π/Υ</a:t>
            </a:r>
            <a:r>
              <a:rPr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spc="-35" dirty="0">
                <a:solidFill>
                  <a:srgbClr val="5B9BD4"/>
                </a:solidFill>
                <a:latin typeface="Trebuchet MS"/>
                <a:cs typeface="Trebuchet MS"/>
              </a:rPr>
              <a:t>350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Μ€</a:t>
            </a:r>
            <a:r>
              <a:rPr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3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ΕΝΑΡΞΗ</a:t>
            </a:r>
            <a:r>
              <a:rPr sz="2000" spc="-4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01/2026</a:t>
            </a:r>
            <a:r>
              <a:rPr sz="2000" spc="-3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3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ΛΗΞΗ</a:t>
            </a:r>
            <a:r>
              <a:rPr sz="2000" spc="-2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3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spc="-30" dirty="0">
                <a:solidFill>
                  <a:srgbClr val="5B9BD4"/>
                </a:solidFill>
                <a:latin typeface="Trebuchet MS"/>
                <a:cs typeface="Trebuchet MS"/>
              </a:rPr>
              <a:t>12/</a:t>
            </a:r>
            <a:r>
              <a:rPr sz="2000" spc="-10" dirty="0">
                <a:solidFill>
                  <a:srgbClr val="5B9BD4"/>
                </a:solidFill>
                <a:latin typeface="Trebuchet MS"/>
                <a:cs typeface="Trebuchet MS"/>
              </a:rPr>
              <a:t>202</a:t>
            </a:r>
            <a:r>
              <a:rPr lang="el-GR" sz="2000" spc="-10" dirty="0">
                <a:solidFill>
                  <a:srgbClr val="5B9BD4"/>
                </a:solidFill>
                <a:latin typeface="Trebuchet MS"/>
                <a:cs typeface="Trebuchet MS"/>
              </a:rPr>
              <a:t>9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Αντιπλημμυρική</a:t>
            </a:r>
            <a:r>
              <a:rPr sz="20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θωράκιση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της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Χώρας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Π/Υ</a:t>
            </a:r>
            <a:r>
              <a:rPr sz="2000" spc="-6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4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170Μ€</a:t>
            </a:r>
            <a:r>
              <a:rPr sz="2000" spc="-5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4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ΕΝΑΡΞΗ</a:t>
            </a:r>
            <a:r>
              <a:rPr sz="2000" spc="-6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10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/2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3</a:t>
            </a:r>
            <a:r>
              <a:rPr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5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ΛΗΞΗ</a:t>
            </a:r>
            <a:r>
              <a:rPr sz="2000" spc="-3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5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5B9BD4"/>
                </a:solidFill>
                <a:latin typeface="Trebuchet MS"/>
                <a:cs typeface="Trebuchet MS"/>
              </a:rPr>
              <a:t>12/202</a:t>
            </a:r>
            <a:r>
              <a:rPr lang="el-GR" sz="2000" spc="-10" dirty="0">
                <a:solidFill>
                  <a:srgbClr val="5B9BD4"/>
                </a:solidFill>
                <a:latin typeface="Trebuchet MS"/>
                <a:cs typeface="Trebuchet MS"/>
              </a:rPr>
              <a:t>9</a:t>
            </a:r>
            <a:endParaRPr sz="2000" dirty="0">
              <a:latin typeface="Trebuchet MS"/>
              <a:cs typeface="Trebuchet MS"/>
            </a:endParaRPr>
          </a:p>
          <a:p>
            <a:pPr marL="12700" marR="57150">
              <a:lnSpc>
                <a:spcPct val="200199"/>
              </a:lnSpc>
              <a:spcBef>
                <a:spcPts val="65"/>
              </a:spcBef>
            </a:pP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Ολοκλήρωση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Οικολογικού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Πάρκου</a:t>
            </a:r>
            <a:r>
              <a:rPr sz="20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στο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Φαληρικό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Όρμο</a:t>
            </a:r>
            <a:r>
              <a:rPr sz="20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5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Π/Υ</a:t>
            </a:r>
            <a:r>
              <a:rPr sz="2000" spc="-4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4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140Μ€</a:t>
            </a:r>
            <a:r>
              <a:rPr sz="2000" spc="-4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ΕΝΑΡΞΗ</a:t>
            </a:r>
            <a:r>
              <a:rPr sz="2000" spc="-5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08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/2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5</a:t>
            </a:r>
            <a:r>
              <a:rPr sz="2000" spc="-4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ΛΗΞΗ</a:t>
            </a:r>
            <a:r>
              <a:rPr sz="2000" spc="-4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4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5B9BD4"/>
                </a:solidFill>
                <a:latin typeface="Trebuchet MS"/>
                <a:cs typeface="Trebuchet MS"/>
              </a:rPr>
              <a:t>12/202</a:t>
            </a:r>
            <a:r>
              <a:rPr lang="el-GR" sz="2000" spc="-10" dirty="0">
                <a:solidFill>
                  <a:srgbClr val="5B9BD4"/>
                </a:solidFill>
                <a:latin typeface="Trebuchet MS"/>
                <a:cs typeface="Trebuchet MS"/>
              </a:rPr>
              <a:t>9</a:t>
            </a:r>
            <a:r>
              <a:rPr sz="2000" spc="-1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Προσαρμογή</a:t>
            </a:r>
            <a:r>
              <a:rPr sz="20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των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υφιστάμενων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ή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/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των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εν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εξελίξει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Μονάδων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Μηχανικής</a:t>
            </a:r>
            <a:r>
              <a:rPr sz="20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–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Βιολογικής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Επεξεργασίας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(ΜΕΑ)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ή/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η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δημιουργία</a:t>
            </a:r>
            <a:r>
              <a:rPr sz="2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νέων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Μονάδων,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ως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σύγχρονες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Μονάδες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Ανάκτησης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Ανακύκλωσης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(RRF)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6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Π/Υ</a:t>
            </a:r>
            <a:r>
              <a:rPr sz="2000" spc="-6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6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500Μ€</a:t>
            </a:r>
            <a:r>
              <a:rPr sz="2000" spc="-5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5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5B9BD4"/>
                </a:solidFill>
                <a:latin typeface="Trebuchet MS"/>
                <a:cs typeface="Trebuchet MS"/>
              </a:rPr>
              <a:t>ΕΝΑΡΞΗ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01/2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6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spc="-1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3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ΛΗΞΗ</a:t>
            </a:r>
            <a:r>
              <a:rPr sz="2000" spc="-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2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5B9BD4"/>
                </a:solidFill>
                <a:latin typeface="Trebuchet MS"/>
                <a:cs typeface="Trebuchet MS"/>
              </a:rPr>
              <a:t>12/202</a:t>
            </a:r>
            <a:r>
              <a:rPr lang="el-GR" sz="2000" spc="-10" dirty="0">
                <a:solidFill>
                  <a:srgbClr val="5B9BD4"/>
                </a:solidFill>
                <a:latin typeface="Trebuchet MS"/>
                <a:cs typeface="Trebuchet MS"/>
              </a:rPr>
              <a:t>9</a:t>
            </a:r>
            <a:r>
              <a:rPr sz="2000" spc="-10" dirty="0">
                <a:solidFill>
                  <a:srgbClr val="5B9BD4"/>
                </a:solidFill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Πρωτοβουλία</a:t>
            </a:r>
            <a:r>
              <a:rPr sz="20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14042"/>
                </a:solidFill>
                <a:latin typeface="Trebuchet MS"/>
                <a:cs typeface="Trebuchet MS"/>
              </a:rPr>
              <a:t>“GR-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eco</a:t>
            </a:r>
            <a:r>
              <a:rPr sz="20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Islands”</a:t>
            </a:r>
            <a:r>
              <a:rPr sz="20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4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Π/Υ</a:t>
            </a:r>
            <a:r>
              <a:rPr sz="2000" spc="-5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100Μ€</a:t>
            </a:r>
            <a:r>
              <a:rPr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ΕΝΑΡΞΗ</a:t>
            </a:r>
            <a:r>
              <a:rPr sz="2000" spc="-4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01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/2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6</a:t>
            </a:r>
            <a:r>
              <a:rPr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ΛΗΞΗ</a:t>
            </a:r>
            <a:r>
              <a:rPr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spc="-10" dirty="0">
                <a:solidFill>
                  <a:srgbClr val="5B9BD4"/>
                </a:solidFill>
                <a:latin typeface="Trebuchet MS"/>
                <a:cs typeface="Trebuchet MS"/>
              </a:rPr>
              <a:t>12</a:t>
            </a:r>
            <a:r>
              <a:rPr sz="2000" spc="-10" dirty="0">
                <a:solidFill>
                  <a:srgbClr val="5B9BD4"/>
                </a:solidFill>
                <a:latin typeface="Trebuchet MS"/>
                <a:cs typeface="Trebuchet MS"/>
              </a:rPr>
              <a:t>/202</a:t>
            </a:r>
            <a:r>
              <a:rPr lang="el-GR" sz="2000" spc="-10" dirty="0">
                <a:solidFill>
                  <a:srgbClr val="5B9BD4"/>
                </a:solidFill>
                <a:latin typeface="Trebuchet MS"/>
                <a:cs typeface="Trebuchet MS"/>
              </a:rPr>
              <a:t>9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l-GR" sz="2000" spc="-10" dirty="0">
              <a:solidFill>
                <a:srgbClr val="5B9BD4"/>
              </a:solidFill>
              <a:latin typeface="Trebuchet MS"/>
              <a:cs typeface="Trebuchet MS"/>
            </a:endParaRPr>
          </a:p>
          <a:p>
            <a:pPr marL="12700">
              <a:spcBef>
                <a:spcPts val="5"/>
              </a:spcBef>
            </a:pPr>
            <a:r>
              <a:rPr lang="el-GR" sz="2000" dirty="0">
                <a:solidFill>
                  <a:srgbClr val="414042"/>
                </a:solidFill>
                <a:latin typeface="Trebuchet MS"/>
                <a:cs typeface="Trebuchet MS"/>
              </a:rPr>
              <a:t>Ολοκλήρωση Διασύνδεσης της Κρήτης με το ΕΣΜΗΕ – Φάση </a:t>
            </a:r>
            <a:r>
              <a:rPr lang="en-US" sz="2000" dirty="0">
                <a:solidFill>
                  <a:srgbClr val="414042"/>
                </a:solidFill>
                <a:latin typeface="Trebuchet MS"/>
                <a:cs typeface="Trebuchet MS"/>
              </a:rPr>
              <a:t>II </a:t>
            </a:r>
            <a:r>
              <a:rPr lang="el-GR" sz="2000" dirty="0">
                <a:solidFill>
                  <a:srgbClr val="414042"/>
                </a:solidFill>
                <a:latin typeface="Trebuchet MS"/>
                <a:cs typeface="Trebuchet MS"/>
              </a:rPr>
              <a:t>Κρήτη - Αττική</a:t>
            </a:r>
            <a:r>
              <a:rPr lang="en-US" sz="20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lang="en-US"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lang="en-US"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lang="en-US" sz="2000" spc="-4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Π/Υ</a:t>
            </a:r>
            <a:r>
              <a:rPr lang="el-GR" sz="2000" spc="-5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222 Μ€</a:t>
            </a:r>
            <a:r>
              <a:rPr lang="el-GR"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lang="el-GR"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ΕΝΑΡΞΗ</a:t>
            </a:r>
            <a:r>
              <a:rPr lang="el-GR" sz="2000" spc="-4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04/24</a:t>
            </a:r>
            <a:r>
              <a:rPr lang="el-GR"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lang="el-GR"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ΛΗΞΗ</a:t>
            </a:r>
            <a:r>
              <a:rPr lang="el-GR"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spc="-20" dirty="0">
                <a:solidFill>
                  <a:srgbClr val="5B9BD4"/>
                </a:solidFill>
                <a:latin typeface="Trebuchet MS"/>
                <a:cs typeface="Trebuchet MS"/>
              </a:rPr>
              <a:t>-</a:t>
            </a:r>
            <a:r>
              <a:rPr lang="el-GR" sz="2000" dirty="0">
                <a:solidFill>
                  <a:srgbClr val="5B9BD4"/>
                </a:solidFill>
                <a:latin typeface="Trebuchet MS"/>
                <a:cs typeface="Trebuchet MS"/>
              </a:rPr>
              <a:t>&gt;</a:t>
            </a:r>
            <a:r>
              <a:rPr lang="el-GR" sz="2000" spc="-3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lang="el-GR" sz="2000" spc="-10" dirty="0">
                <a:solidFill>
                  <a:srgbClr val="5B9BD4"/>
                </a:solidFill>
                <a:latin typeface="Trebuchet MS"/>
                <a:cs typeface="Trebuchet MS"/>
              </a:rPr>
              <a:t>05/2026</a:t>
            </a:r>
          </a:p>
          <a:p>
            <a:pPr marL="12700">
              <a:spcBef>
                <a:spcPts val="5"/>
              </a:spcBef>
            </a:pPr>
            <a:endParaRPr lang="el-GR" sz="2000" spc="-10" dirty="0">
              <a:solidFill>
                <a:srgbClr val="5B9BD4"/>
              </a:solidFill>
              <a:latin typeface="Trebuchet MS"/>
              <a:cs typeface="Trebuchet MS"/>
            </a:endParaRPr>
          </a:p>
          <a:p>
            <a:pPr marL="12700">
              <a:lnSpc>
                <a:spcPct val="150000"/>
              </a:lnSpc>
              <a:spcBef>
                <a:spcPts val="5"/>
              </a:spcBef>
            </a:pPr>
            <a:r>
              <a:rPr lang="el-GR" sz="2000" dirty="0">
                <a:solidFill>
                  <a:srgbClr val="414042"/>
                </a:solidFill>
                <a:latin typeface="Trebuchet MS"/>
              </a:rPr>
              <a:t>Πιλοτικά προγράμματα ολιστικής διαχείρισης υδάτων και λυμάτων Ρεθύμνου, Αλεξανδρούπολης, Κασσάνδρας, Σαρωνικού - Κορινθιακού </a:t>
            </a:r>
            <a:r>
              <a:rPr lang="el-GR" sz="2000" spc="-20" dirty="0">
                <a:solidFill>
                  <a:srgbClr val="5B9BD4"/>
                </a:solidFill>
                <a:latin typeface="Trebuchet MS"/>
              </a:rPr>
              <a:t>-&gt; Π/Υ 150 Μ€ -&gt; ΕΝΑΡΞΗ 06/2024 -&gt;ΛΗΞΗ 12/2029</a:t>
            </a:r>
          </a:p>
          <a:p>
            <a:pPr marL="12700">
              <a:spcBef>
                <a:spcPts val="5"/>
              </a:spcBef>
            </a:pPr>
            <a:endParaRPr lang="el-GR" sz="2000" spc="-10" dirty="0">
              <a:solidFill>
                <a:srgbClr val="5B9BD4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937000"/>
            <a:ext cx="4563110" cy="5213985"/>
            <a:chOff x="106176" y="3234183"/>
            <a:chExt cx="4563110" cy="4909185"/>
          </a:xfrm>
        </p:grpSpPr>
        <p:sp>
          <p:nvSpPr>
            <p:cNvPr id="13" name="object 13"/>
            <p:cNvSpPr/>
            <p:nvPr/>
          </p:nvSpPr>
          <p:spPr>
            <a:xfrm>
              <a:off x="4550440" y="3234183"/>
              <a:ext cx="0" cy="4909185"/>
            </a:xfrm>
            <a:custGeom>
              <a:avLst/>
              <a:gdLst/>
              <a:ahLst/>
              <a:cxnLst/>
              <a:rect l="l" t="t" r="r" b="b"/>
              <a:pathLst>
                <a:path h="4909184">
                  <a:moveTo>
                    <a:pt x="0" y="4908577"/>
                  </a:moveTo>
                  <a:lnTo>
                    <a:pt x="0" y="0"/>
                  </a:lnTo>
                </a:path>
              </a:pathLst>
            </a:custGeom>
            <a:ln w="42976">
              <a:solidFill>
                <a:srgbClr val="6ABC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176" y="3406510"/>
              <a:ext cx="4563080" cy="45630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7311" y="4139637"/>
              <a:ext cx="1200810" cy="12008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2105" y="6533674"/>
              <a:ext cx="2559622" cy="1435916"/>
            </a:xfrm>
            <a:prstGeom prst="rect">
              <a:avLst/>
            </a:prstGeom>
          </p:spPr>
        </p:pic>
      </p:grpSp>
      <p:pic>
        <p:nvPicPr>
          <p:cNvPr id="17" name="object 7">
            <a:extLst>
              <a:ext uri="{FF2B5EF4-FFF2-40B4-BE49-F238E27FC236}">
                <a16:creationId xmlns:a16="http://schemas.microsoft.com/office/drawing/2014/main" id="{779E3207-AAB3-4CCC-7DDB-E1575C7CE37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8643" y="8420323"/>
            <a:ext cx="199713" cy="176961"/>
          </a:xfrm>
          <a:prstGeom prst="rect">
            <a:avLst/>
          </a:prstGeom>
        </p:spPr>
      </p:pic>
      <p:pic>
        <p:nvPicPr>
          <p:cNvPr id="18" name="object 7">
            <a:extLst>
              <a:ext uri="{FF2B5EF4-FFF2-40B4-BE49-F238E27FC236}">
                <a16:creationId xmlns:a16="http://schemas.microsoft.com/office/drawing/2014/main" id="{F295176B-30EB-6CC2-D419-2FABB9CF291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6522" y="9357954"/>
            <a:ext cx="199713" cy="1769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21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ΣΥΝΟΛΙΚΟΙ</a:t>
            </a:r>
            <a:r>
              <a:rPr spc="20" dirty="0"/>
              <a:t> </a:t>
            </a:r>
            <a:r>
              <a:rPr dirty="0"/>
              <a:t>ΔΙΑΘΕΣΙΜΟΙ</a:t>
            </a:r>
            <a:r>
              <a:rPr spc="25" dirty="0"/>
              <a:t> </a:t>
            </a:r>
            <a:r>
              <a:rPr dirty="0"/>
              <a:t>ΠΟΡΟΙ</a:t>
            </a:r>
            <a:r>
              <a:rPr spc="5" dirty="0"/>
              <a:t> </a:t>
            </a:r>
            <a:r>
              <a:rPr dirty="0"/>
              <a:t>ΑΝΑ</a:t>
            </a:r>
            <a:r>
              <a:rPr spc="20" dirty="0"/>
              <a:t> </a:t>
            </a:r>
            <a:r>
              <a:rPr spc="-10" dirty="0"/>
              <a:t>ΤΑΜΕΙΟ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508234" y="3557063"/>
            <a:ext cx="9596120" cy="6094730"/>
            <a:chOff x="10508234" y="3557063"/>
            <a:chExt cx="9596120" cy="6094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77723" y="5873860"/>
              <a:ext cx="6326376" cy="37774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615403" y="3630767"/>
              <a:ext cx="2955290" cy="5268595"/>
            </a:xfrm>
            <a:custGeom>
              <a:avLst/>
              <a:gdLst/>
              <a:ahLst/>
              <a:cxnLst/>
              <a:rect l="l" t="t" r="r" b="b"/>
              <a:pathLst>
                <a:path w="2955290" h="5268595">
                  <a:moveTo>
                    <a:pt x="257542" y="0"/>
                  </a:moveTo>
                  <a:lnTo>
                    <a:pt x="0" y="2943355"/>
                  </a:lnTo>
                  <a:lnTo>
                    <a:pt x="1823231" y="5268293"/>
                  </a:lnTo>
                  <a:lnTo>
                    <a:pt x="1862317" y="5237099"/>
                  </a:lnTo>
                  <a:lnTo>
                    <a:pt x="1900804" y="5205304"/>
                  </a:lnTo>
                  <a:lnTo>
                    <a:pt x="1938688" y="5172918"/>
                  </a:lnTo>
                  <a:lnTo>
                    <a:pt x="1975962" y="5139950"/>
                  </a:lnTo>
                  <a:lnTo>
                    <a:pt x="2012623" y="5106408"/>
                  </a:lnTo>
                  <a:lnTo>
                    <a:pt x="2048665" y="5072302"/>
                  </a:lnTo>
                  <a:lnTo>
                    <a:pt x="2084084" y="5037640"/>
                  </a:lnTo>
                  <a:lnTo>
                    <a:pt x="2118874" y="5002433"/>
                  </a:lnTo>
                  <a:lnTo>
                    <a:pt x="2153030" y="4966688"/>
                  </a:lnTo>
                  <a:lnTo>
                    <a:pt x="2186548" y="4930416"/>
                  </a:lnTo>
                  <a:lnTo>
                    <a:pt x="2219423" y="4893625"/>
                  </a:lnTo>
                  <a:lnTo>
                    <a:pt x="2251649" y="4856324"/>
                  </a:lnTo>
                  <a:lnTo>
                    <a:pt x="2283223" y="4818522"/>
                  </a:lnTo>
                  <a:lnTo>
                    <a:pt x="2314138" y="4780229"/>
                  </a:lnTo>
                  <a:lnTo>
                    <a:pt x="2344390" y="4741453"/>
                  </a:lnTo>
                  <a:lnTo>
                    <a:pt x="2373975" y="4702204"/>
                  </a:lnTo>
                  <a:lnTo>
                    <a:pt x="2402886" y="4662490"/>
                  </a:lnTo>
                  <a:lnTo>
                    <a:pt x="2431120" y="4622321"/>
                  </a:lnTo>
                  <a:lnTo>
                    <a:pt x="2458671" y="4581706"/>
                  </a:lnTo>
                  <a:lnTo>
                    <a:pt x="2485535" y="4540654"/>
                  </a:lnTo>
                  <a:lnTo>
                    <a:pt x="2511706" y="4499174"/>
                  </a:lnTo>
                  <a:lnTo>
                    <a:pt x="2537179" y="4457275"/>
                  </a:lnTo>
                  <a:lnTo>
                    <a:pt x="2561951" y="4414965"/>
                  </a:lnTo>
                  <a:lnTo>
                    <a:pt x="2586015" y="4372255"/>
                  </a:lnTo>
                  <a:lnTo>
                    <a:pt x="2609366" y="4329154"/>
                  </a:lnTo>
                  <a:lnTo>
                    <a:pt x="2632001" y="4285669"/>
                  </a:lnTo>
                  <a:lnTo>
                    <a:pt x="2653914" y="4241811"/>
                  </a:lnTo>
                  <a:lnTo>
                    <a:pt x="2675099" y="4197589"/>
                  </a:lnTo>
                  <a:lnTo>
                    <a:pt x="2695553" y="4153011"/>
                  </a:lnTo>
                  <a:lnTo>
                    <a:pt x="2715270" y="4108086"/>
                  </a:lnTo>
                  <a:lnTo>
                    <a:pt x="2734245" y="4062825"/>
                  </a:lnTo>
                  <a:lnTo>
                    <a:pt x="2752474" y="4017235"/>
                  </a:lnTo>
                  <a:lnTo>
                    <a:pt x="2769951" y="3971326"/>
                  </a:lnTo>
                  <a:lnTo>
                    <a:pt x="2786671" y="3925107"/>
                  </a:lnTo>
                  <a:lnTo>
                    <a:pt x="2802630" y="3878587"/>
                  </a:lnTo>
                  <a:lnTo>
                    <a:pt x="2817823" y="3831775"/>
                  </a:lnTo>
                  <a:lnTo>
                    <a:pt x="2832245" y="3784681"/>
                  </a:lnTo>
                  <a:lnTo>
                    <a:pt x="2845890" y="3737313"/>
                  </a:lnTo>
                  <a:lnTo>
                    <a:pt x="2858755" y="3689680"/>
                  </a:lnTo>
                  <a:lnTo>
                    <a:pt x="2870833" y="3641791"/>
                  </a:lnTo>
                  <a:lnTo>
                    <a:pt x="2882120" y="3593656"/>
                  </a:lnTo>
                  <a:lnTo>
                    <a:pt x="2892612" y="3545284"/>
                  </a:lnTo>
                  <a:lnTo>
                    <a:pt x="2902302" y="3496683"/>
                  </a:lnTo>
                  <a:lnTo>
                    <a:pt x="2911188" y="3447863"/>
                  </a:lnTo>
                  <a:lnTo>
                    <a:pt x="2919262" y="3398833"/>
                  </a:lnTo>
                  <a:lnTo>
                    <a:pt x="2926521" y="3349602"/>
                  </a:lnTo>
                  <a:lnTo>
                    <a:pt x="2932959" y="3300178"/>
                  </a:lnTo>
                  <a:lnTo>
                    <a:pt x="2938572" y="3250572"/>
                  </a:lnTo>
                  <a:lnTo>
                    <a:pt x="2943355" y="3200792"/>
                  </a:lnTo>
                  <a:lnTo>
                    <a:pt x="2947184" y="3152567"/>
                  </a:lnTo>
                  <a:lnTo>
                    <a:pt x="2950228" y="3104462"/>
                  </a:lnTo>
                  <a:lnTo>
                    <a:pt x="2952492" y="3056482"/>
                  </a:lnTo>
                  <a:lnTo>
                    <a:pt x="2953980" y="3008635"/>
                  </a:lnTo>
                  <a:lnTo>
                    <a:pt x="2954700" y="2960927"/>
                  </a:lnTo>
                  <a:lnTo>
                    <a:pt x="2954655" y="2913364"/>
                  </a:lnTo>
                  <a:lnTo>
                    <a:pt x="2953851" y="2865952"/>
                  </a:lnTo>
                  <a:lnTo>
                    <a:pt x="2952294" y="2818698"/>
                  </a:lnTo>
                  <a:lnTo>
                    <a:pt x="2949989" y="2771609"/>
                  </a:lnTo>
                  <a:lnTo>
                    <a:pt x="2946942" y="2724691"/>
                  </a:lnTo>
                  <a:lnTo>
                    <a:pt x="2943157" y="2677949"/>
                  </a:lnTo>
                  <a:lnTo>
                    <a:pt x="2938640" y="2631392"/>
                  </a:lnTo>
                  <a:lnTo>
                    <a:pt x="2933397" y="2585024"/>
                  </a:lnTo>
                  <a:lnTo>
                    <a:pt x="2927433" y="2538852"/>
                  </a:lnTo>
                  <a:lnTo>
                    <a:pt x="2920753" y="2492884"/>
                  </a:lnTo>
                  <a:lnTo>
                    <a:pt x="2913362" y="2447124"/>
                  </a:lnTo>
                  <a:lnTo>
                    <a:pt x="2905267" y="2401580"/>
                  </a:lnTo>
                  <a:lnTo>
                    <a:pt x="2896472" y="2356258"/>
                  </a:lnTo>
                  <a:lnTo>
                    <a:pt x="2886982" y="2311164"/>
                  </a:lnTo>
                  <a:lnTo>
                    <a:pt x="2876804" y="2266305"/>
                  </a:lnTo>
                  <a:lnTo>
                    <a:pt x="2865942" y="2221687"/>
                  </a:lnTo>
                  <a:lnTo>
                    <a:pt x="2854401" y="2177317"/>
                  </a:lnTo>
                  <a:lnTo>
                    <a:pt x="2842188" y="2133200"/>
                  </a:lnTo>
                  <a:lnTo>
                    <a:pt x="2829308" y="2089344"/>
                  </a:lnTo>
                  <a:lnTo>
                    <a:pt x="2815765" y="2045755"/>
                  </a:lnTo>
                  <a:lnTo>
                    <a:pt x="2801566" y="2002438"/>
                  </a:lnTo>
                  <a:lnTo>
                    <a:pt x="2786715" y="1959402"/>
                  </a:lnTo>
                  <a:lnTo>
                    <a:pt x="2771218" y="1916651"/>
                  </a:lnTo>
                  <a:lnTo>
                    <a:pt x="2755081" y="1874192"/>
                  </a:lnTo>
                  <a:lnTo>
                    <a:pt x="2738308" y="1832032"/>
                  </a:lnTo>
                  <a:lnTo>
                    <a:pt x="2720906" y="1790177"/>
                  </a:lnTo>
                  <a:lnTo>
                    <a:pt x="2702879" y="1748634"/>
                  </a:lnTo>
                  <a:lnTo>
                    <a:pt x="2684232" y="1707408"/>
                  </a:lnTo>
                  <a:lnTo>
                    <a:pt x="2664972" y="1666507"/>
                  </a:lnTo>
                  <a:lnTo>
                    <a:pt x="2645104" y="1625937"/>
                  </a:lnTo>
                  <a:lnTo>
                    <a:pt x="2624632" y="1585703"/>
                  </a:lnTo>
                  <a:lnTo>
                    <a:pt x="2603563" y="1545814"/>
                  </a:lnTo>
                  <a:lnTo>
                    <a:pt x="2581901" y="1506273"/>
                  </a:lnTo>
                  <a:lnTo>
                    <a:pt x="2559653" y="1467090"/>
                  </a:lnTo>
                  <a:lnTo>
                    <a:pt x="2536823" y="1428269"/>
                  </a:lnTo>
                  <a:lnTo>
                    <a:pt x="2513417" y="1389817"/>
                  </a:lnTo>
                  <a:lnTo>
                    <a:pt x="2489439" y="1351740"/>
                  </a:lnTo>
                  <a:lnTo>
                    <a:pt x="2464897" y="1314045"/>
                  </a:lnTo>
                  <a:lnTo>
                    <a:pt x="2439794" y="1276739"/>
                  </a:lnTo>
                  <a:lnTo>
                    <a:pt x="2414136" y="1239827"/>
                  </a:lnTo>
                  <a:lnTo>
                    <a:pt x="2387929" y="1203316"/>
                  </a:lnTo>
                  <a:lnTo>
                    <a:pt x="2361178" y="1167213"/>
                  </a:lnTo>
                  <a:lnTo>
                    <a:pt x="2333889" y="1131523"/>
                  </a:lnTo>
                  <a:lnTo>
                    <a:pt x="2306066" y="1096254"/>
                  </a:lnTo>
                  <a:lnTo>
                    <a:pt x="2277715" y="1061411"/>
                  </a:lnTo>
                  <a:lnTo>
                    <a:pt x="2248842" y="1027002"/>
                  </a:lnTo>
                  <a:lnTo>
                    <a:pt x="2219451" y="993031"/>
                  </a:lnTo>
                  <a:lnTo>
                    <a:pt x="2189549" y="959507"/>
                  </a:lnTo>
                  <a:lnTo>
                    <a:pt x="2159140" y="926435"/>
                  </a:lnTo>
                  <a:lnTo>
                    <a:pt x="2128230" y="893821"/>
                  </a:lnTo>
                  <a:lnTo>
                    <a:pt x="2096825" y="861673"/>
                  </a:lnTo>
                  <a:lnTo>
                    <a:pt x="2064929" y="829996"/>
                  </a:lnTo>
                  <a:lnTo>
                    <a:pt x="2032548" y="798796"/>
                  </a:lnTo>
                  <a:lnTo>
                    <a:pt x="1999687" y="768081"/>
                  </a:lnTo>
                  <a:lnTo>
                    <a:pt x="1966352" y="737857"/>
                  </a:lnTo>
                  <a:lnTo>
                    <a:pt x="1932549" y="708129"/>
                  </a:lnTo>
                  <a:lnTo>
                    <a:pt x="1898282" y="678905"/>
                  </a:lnTo>
                  <a:lnTo>
                    <a:pt x="1863556" y="650191"/>
                  </a:lnTo>
                  <a:lnTo>
                    <a:pt x="1828378" y="621993"/>
                  </a:lnTo>
                  <a:lnTo>
                    <a:pt x="1792753" y="594317"/>
                  </a:lnTo>
                  <a:lnTo>
                    <a:pt x="1756685" y="567170"/>
                  </a:lnTo>
                  <a:lnTo>
                    <a:pt x="1720181" y="540559"/>
                  </a:lnTo>
                  <a:lnTo>
                    <a:pt x="1683245" y="514490"/>
                  </a:lnTo>
                  <a:lnTo>
                    <a:pt x="1645884" y="488968"/>
                  </a:lnTo>
                  <a:lnTo>
                    <a:pt x="1608102" y="464002"/>
                  </a:lnTo>
                  <a:lnTo>
                    <a:pt x="1569905" y="439596"/>
                  </a:lnTo>
                  <a:lnTo>
                    <a:pt x="1531298" y="415758"/>
                  </a:lnTo>
                  <a:lnTo>
                    <a:pt x="1492286" y="392493"/>
                  </a:lnTo>
                  <a:lnTo>
                    <a:pt x="1452876" y="369809"/>
                  </a:lnTo>
                  <a:lnTo>
                    <a:pt x="1413071" y="347711"/>
                  </a:lnTo>
                  <a:lnTo>
                    <a:pt x="1372879" y="326206"/>
                  </a:lnTo>
                  <a:lnTo>
                    <a:pt x="1332303" y="305300"/>
                  </a:lnTo>
                  <a:lnTo>
                    <a:pt x="1291350" y="285000"/>
                  </a:lnTo>
                  <a:lnTo>
                    <a:pt x="1250024" y="265312"/>
                  </a:lnTo>
                  <a:lnTo>
                    <a:pt x="1208331" y="246243"/>
                  </a:lnTo>
                  <a:lnTo>
                    <a:pt x="1166277" y="227799"/>
                  </a:lnTo>
                  <a:lnTo>
                    <a:pt x="1123867" y="209986"/>
                  </a:lnTo>
                  <a:lnTo>
                    <a:pt x="1081106" y="192811"/>
                  </a:lnTo>
                  <a:lnTo>
                    <a:pt x="1038000" y="176280"/>
                  </a:lnTo>
                  <a:lnTo>
                    <a:pt x="994553" y="160399"/>
                  </a:lnTo>
                  <a:lnTo>
                    <a:pt x="950772" y="145175"/>
                  </a:lnTo>
                  <a:lnTo>
                    <a:pt x="906662" y="130615"/>
                  </a:lnTo>
                  <a:lnTo>
                    <a:pt x="862227" y="116724"/>
                  </a:lnTo>
                  <a:lnTo>
                    <a:pt x="817474" y="103510"/>
                  </a:lnTo>
                  <a:lnTo>
                    <a:pt x="772408" y="90978"/>
                  </a:lnTo>
                  <a:lnTo>
                    <a:pt x="727034" y="79134"/>
                  </a:lnTo>
                  <a:lnTo>
                    <a:pt x="681357" y="67987"/>
                  </a:lnTo>
                  <a:lnTo>
                    <a:pt x="635384" y="57540"/>
                  </a:lnTo>
                  <a:lnTo>
                    <a:pt x="589118" y="47802"/>
                  </a:lnTo>
                  <a:lnTo>
                    <a:pt x="542566" y="38779"/>
                  </a:lnTo>
                  <a:lnTo>
                    <a:pt x="495733" y="30476"/>
                  </a:lnTo>
                  <a:lnTo>
                    <a:pt x="448625" y="22901"/>
                  </a:lnTo>
                  <a:lnTo>
                    <a:pt x="401246" y="16059"/>
                  </a:lnTo>
                  <a:lnTo>
                    <a:pt x="353602" y="9957"/>
                  </a:lnTo>
                  <a:lnTo>
                    <a:pt x="305699" y="4602"/>
                  </a:lnTo>
                  <a:lnTo>
                    <a:pt x="257542" y="0"/>
                  </a:lnTo>
                  <a:close/>
                </a:path>
              </a:pathLst>
            </a:custGeom>
            <a:solidFill>
              <a:srgbClr val="18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15403" y="3630767"/>
              <a:ext cx="2955290" cy="5268595"/>
            </a:xfrm>
            <a:custGeom>
              <a:avLst/>
              <a:gdLst/>
              <a:ahLst/>
              <a:cxnLst/>
              <a:rect l="l" t="t" r="r" b="b"/>
              <a:pathLst>
                <a:path w="2955290" h="5268595">
                  <a:moveTo>
                    <a:pt x="257542" y="0"/>
                  </a:moveTo>
                  <a:lnTo>
                    <a:pt x="305699" y="4602"/>
                  </a:lnTo>
                  <a:lnTo>
                    <a:pt x="353602" y="9957"/>
                  </a:lnTo>
                  <a:lnTo>
                    <a:pt x="401246" y="16059"/>
                  </a:lnTo>
                  <a:lnTo>
                    <a:pt x="448625" y="22901"/>
                  </a:lnTo>
                  <a:lnTo>
                    <a:pt x="495733" y="30476"/>
                  </a:lnTo>
                  <a:lnTo>
                    <a:pt x="542566" y="38779"/>
                  </a:lnTo>
                  <a:lnTo>
                    <a:pt x="589118" y="47802"/>
                  </a:lnTo>
                  <a:lnTo>
                    <a:pt x="635384" y="57540"/>
                  </a:lnTo>
                  <a:lnTo>
                    <a:pt x="681357" y="67987"/>
                  </a:lnTo>
                  <a:lnTo>
                    <a:pt x="727034" y="79134"/>
                  </a:lnTo>
                  <a:lnTo>
                    <a:pt x="772408" y="90978"/>
                  </a:lnTo>
                  <a:lnTo>
                    <a:pt x="817474" y="103510"/>
                  </a:lnTo>
                  <a:lnTo>
                    <a:pt x="862227" y="116724"/>
                  </a:lnTo>
                  <a:lnTo>
                    <a:pt x="906662" y="130615"/>
                  </a:lnTo>
                  <a:lnTo>
                    <a:pt x="950772" y="145175"/>
                  </a:lnTo>
                  <a:lnTo>
                    <a:pt x="994553" y="160399"/>
                  </a:lnTo>
                  <a:lnTo>
                    <a:pt x="1038000" y="176280"/>
                  </a:lnTo>
                  <a:lnTo>
                    <a:pt x="1081106" y="192811"/>
                  </a:lnTo>
                  <a:lnTo>
                    <a:pt x="1123867" y="209986"/>
                  </a:lnTo>
                  <a:lnTo>
                    <a:pt x="1166277" y="227799"/>
                  </a:lnTo>
                  <a:lnTo>
                    <a:pt x="1208331" y="246243"/>
                  </a:lnTo>
                  <a:lnTo>
                    <a:pt x="1250024" y="265312"/>
                  </a:lnTo>
                  <a:lnTo>
                    <a:pt x="1291350" y="285000"/>
                  </a:lnTo>
                  <a:lnTo>
                    <a:pt x="1332303" y="305300"/>
                  </a:lnTo>
                  <a:lnTo>
                    <a:pt x="1372879" y="326206"/>
                  </a:lnTo>
                  <a:lnTo>
                    <a:pt x="1413071" y="347711"/>
                  </a:lnTo>
                  <a:lnTo>
                    <a:pt x="1452876" y="369809"/>
                  </a:lnTo>
                  <a:lnTo>
                    <a:pt x="1492286" y="392493"/>
                  </a:lnTo>
                  <a:lnTo>
                    <a:pt x="1531298" y="415758"/>
                  </a:lnTo>
                  <a:lnTo>
                    <a:pt x="1569905" y="439596"/>
                  </a:lnTo>
                  <a:lnTo>
                    <a:pt x="1608102" y="464002"/>
                  </a:lnTo>
                  <a:lnTo>
                    <a:pt x="1645884" y="488968"/>
                  </a:lnTo>
                  <a:lnTo>
                    <a:pt x="1683245" y="514490"/>
                  </a:lnTo>
                  <a:lnTo>
                    <a:pt x="1720181" y="540559"/>
                  </a:lnTo>
                  <a:lnTo>
                    <a:pt x="1756685" y="567170"/>
                  </a:lnTo>
                  <a:lnTo>
                    <a:pt x="1792753" y="594317"/>
                  </a:lnTo>
                  <a:lnTo>
                    <a:pt x="1828378" y="621993"/>
                  </a:lnTo>
                  <a:lnTo>
                    <a:pt x="1863556" y="650191"/>
                  </a:lnTo>
                  <a:lnTo>
                    <a:pt x="1898282" y="678905"/>
                  </a:lnTo>
                  <a:lnTo>
                    <a:pt x="1932549" y="708129"/>
                  </a:lnTo>
                  <a:lnTo>
                    <a:pt x="1966352" y="737857"/>
                  </a:lnTo>
                  <a:lnTo>
                    <a:pt x="1999687" y="768081"/>
                  </a:lnTo>
                  <a:lnTo>
                    <a:pt x="2032548" y="798796"/>
                  </a:lnTo>
                  <a:lnTo>
                    <a:pt x="2064929" y="829996"/>
                  </a:lnTo>
                  <a:lnTo>
                    <a:pt x="2096825" y="861673"/>
                  </a:lnTo>
                  <a:lnTo>
                    <a:pt x="2128230" y="893821"/>
                  </a:lnTo>
                  <a:lnTo>
                    <a:pt x="2159140" y="926435"/>
                  </a:lnTo>
                  <a:lnTo>
                    <a:pt x="2189549" y="959507"/>
                  </a:lnTo>
                  <a:lnTo>
                    <a:pt x="2219451" y="993031"/>
                  </a:lnTo>
                  <a:lnTo>
                    <a:pt x="2248842" y="1027002"/>
                  </a:lnTo>
                  <a:lnTo>
                    <a:pt x="2277715" y="1061411"/>
                  </a:lnTo>
                  <a:lnTo>
                    <a:pt x="2306066" y="1096254"/>
                  </a:lnTo>
                  <a:lnTo>
                    <a:pt x="2333889" y="1131523"/>
                  </a:lnTo>
                  <a:lnTo>
                    <a:pt x="2361178" y="1167213"/>
                  </a:lnTo>
                  <a:lnTo>
                    <a:pt x="2387929" y="1203316"/>
                  </a:lnTo>
                  <a:lnTo>
                    <a:pt x="2414136" y="1239827"/>
                  </a:lnTo>
                  <a:lnTo>
                    <a:pt x="2439794" y="1276739"/>
                  </a:lnTo>
                  <a:lnTo>
                    <a:pt x="2464897" y="1314045"/>
                  </a:lnTo>
                  <a:lnTo>
                    <a:pt x="2489439" y="1351740"/>
                  </a:lnTo>
                  <a:lnTo>
                    <a:pt x="2513417" y="1389817"/>
                  </a:lnTo>
                  <a:lnTo>
                    <a:pt x="2536823" y="1428269"/>
                  </a:lnTo>
                  <a:lnTo>
                    <a:pt x="2559653" y="1467090"/>
                  </a:lnTo>
                  <a:lnTo>
                    <a:pt x="2581901" y="1506273"/>
                  </a:lnTo>
                  <a:lnTo>
                    <a:pt x="2603563" y="1545814"/>
                  </a:lnTo>
                  <a:lnTo>
                    <a:pt x="2624632" y="1585703"/>
                  </a:lnTo>
                  <a:lnTo>
                    <a:pt x="2645104" y="1625937"/>
                  </a:lnTo>
                  <a:lnTo>
                    <a:pt x="2664972" y="1666507"/>
                  </a:lnTo>
                  <a:lnTo>
                    <a:pt x="2684232" y="1707408"/>
                  </a:lnTo>
                  <a:lnTo>
                    <a:pt x="2702879" y="1748634"/>
                  </a:lnTo>
                  <a:lnTo>
                    <a:pt x="2720906" y="1790177"/>
                  </a:lnTo>
                  <a:lnTo>
                    <a:pt x="2738308" y="1832032"/>
                  </a:lnTo>
                  <a:lnTo>
                    <a:pt x="2755081" y="1874192"/>
                  </a:lnTo>
                  <a:lnTo>
                    <a:pt x="2771218" y="1916651"/>
                  </a:lnTo>
                  <a:lnTo>
                    <a:pt x="2786715" y="1959402"/>
                  </a:lnTo>
                  <a:lnTo>
                    <a:pt x="2801566" y="2002438"/>
                  </a:lnTo>
                  <a:lnTo>
                    <a:pt x="2815765" y="2045755"/>
                  </a:lnTo>
                  <a:lnTo>
                    <a:pt x="2829308" y="2089344"/>
                  </a:lnTo>
                  <a:lnTo>
                    <a:pt x="2842188" y="2133200"/>
                  </a:lnTo>
                  <a:lnTo>
                    <a:pt x="2854401" y="2177317"/>
                  </a:lnTo>
                  <a:lnTo>
                    <a:pt x="2865942" y="2221687"/>
                  </a:lnTo>
                  <a:lnTo>
                    <a:pt x="2876804" y="2266305"/>
                  </a:lnTo>
                  <a:lnTo>
                    <a:pt x="2886982" y="2311164"/>
                  </a:lnTo>
                  <a:lnTo>
                    <a:pt x="2896472" y="2356258"/>
                  </a:lnTo>
                  <a:lnTo>
                    <a:pt x="2905267" y="2401580"/>
                  </a:lnTo>
                  <a:lnTo>
                    <a:pt x="2913362" y="2447124"/>
                  </a:lnTo>
                  <a:lnTo>
                    <a:pt x="2920753" y="2492884"/>
                  </a:lnTo>
                  <a:lnTo>
                    <a:pt x="2927433" y="2538852"/>
                  </a:lnTo>
                  <a:lnTo>
                    <a:pt x="2933397" y="2585024"/>
                  </a:lnTo>
                  <a:lnTo>
                    <a:pt x="2938640" y="2631392"/>
                  </a:lnTo>
                  <a:lnTo>
                    <a:pt x="2943157" y="2677949"/>
                  </a:lnTo>
                  <a:lnTo>
                    <a:pt x="2946942" y="2724691"/>
                  </a:lnTo>
                  <a:lnTo>
                    <a:pt x="2949989" y="2771609"/>
                  </a:lnTo>
                  <a:lnTo>
                    <a:pt x="2952294" y="2818698"/>
                  </a:lnTo>
                  <a:lnTo>
                    <a:pt x="2953851" y="2865952"/>
                  </a:lnTo>
                  <a:lnTo>
                    <a:pt x="2954655" y="2913364"/>
                  </a:lnTo>
                  <a:lnTo>
                    <a:pt x="2954700" y="2960927"/>
                  </a:lnTo>
                  <a:lnTo>
                    <a:pt x="2953980" y="3008635"/>
                  </a:lnTo>
                  <a:lnTo>
                    <a:pt x="2952492" y="3056482"/>
                  </a:lnTo>
                  <a:lnTo>
                    <a:pt x="2950228" y="3104462"/>
                  </a:lnTo>
                  <a:lnTo>
                    <a:pt x="2947184" y="3152567"/>
                  </a:lnTo>
                  <a:lnTo>
                    <a:pt x="2943355" y="3200792"/>
                  </a:lnTo>
                  <a:lnTo>
                    <a:pt x="2938572" y="3250572"/>
                  </a:lnTo>
                  <a:lnTo>
                    <a:pt x="2932959" y="3300178"/>
                  </a:lnTo>
                  <a:lnTo>
                    <a:pt x="2926521" y="3349602"/>
                  </a:lnTo>
                  <a:lnTo>
                    <a:pt x="2919262" y="3398833"/>
                  </a:lnTo>
                  <a:lnTo>
                    <a:pt x="2911188" y="3447863"/>
                  </a:lnTo>
                  <a:lnTo>
                    <a:pt x="2902302" y="3496683"/>
                  </a:lnTo>
                  <a:lnTo>
                    <a:pt x="2892612" y="3545284"/>
                  </a:lnTo>
                  <a:lnTo>
                    <a:pt x="2882120" y="3593656"/>
                  </a:lnTo>
                  <a:lnTo>
                    <a:pt x="2870833" y="3641791"/>
                  </a:lnTo>
                  <a:lnTo>
                    <a:pt x="2858755" y="3689680"/>
                  </a:lnTo>
                  <a:lnTo>
                    <a:pt x="2845890" y="3737313"/>
                  </a:lnTo>
                  <a:lnTo>
                    <a:pt x="2832245" y="3784681"/>
                  </a:lnTo>
                  <a:lnTo>
                    <a:pt x="2817823" y="3831775"/>
                  </a:lnTo>
                  <a:lnTo>
                    <a:pt x="2802630" y="3878587"/>
                  </a:lnTo>
                  <a:lnTo>
                    <a:pt x="2786671" y="3925107"/>
                  </a:lnTo>
                  <a:lnTo>
                    <a:pt x="2769951" y="3971326"/>
                  </a:lnTo>
                  <a:lnTo>
                    <a:pt x="2752474" y="4017235"/>
                  </a:lnTo>
                  <a:lnTo>
                    <a:pt x="2734245" y="4062825"/>
                  </a:lnTo>
                  <a:lnTo>
                    <a:pt x="2715270" y="4108086"/>
                  </a:lnTo>
                  <a:lnTo>
                    <a:pt x="2695553" y="4153011"/>
                  </a:lnTo>
                  <a:lnTo>
                    <a:pt x="2675099" y="4197589"/>
                  </a:lnTo>
                  <a:lnTo>
                    <a:pt x="2653914" y="4241811"/>
                  </a:lnTo>
                  <a:lnTo>
                    <a:pt x="2632001" y="4285669"/>
                  </a:lnTo>
                  <a:lnTo>
                    <a:pt x="2609366" y="4329154"/>
                  </a:lnTo>
                  <a:lnTo>
                    <a:pt x="2586015" y="4372255"/>
                  </a:lnTo>
                  <a:lnTo>
                    <a:pt x="2561951" y="4414965"/>
                  </a:lnTo>
                  <a:lnTo>
                    <a:pt x="2537179" y="4457275"/>
                  </a:lnTo>
                  <a:lnTo>
                    <a:pt x="2511706" y="4499174"/>
                  </a:lnTo>
                  <a:lnTo>
                    <a:pt x="2485535" y="4540654"/>
                  </a:lnTo>
                  <a:lnTo>
                    <a:pt x="2458671" y="4581706"/>
                  </a:lnTo>
                  <a:lnTo>
                    <a:pt x="2431120" y="4622321"/>
                  </a:lnTo>
                  <a:lnTo>
                    <a:pt x="2402886" y="4662490"/>
                  </a:lnTo>
                  <a:lnTo>
                    <a:pt x="2373975" y="4702204"/>
                  </a:lnTo>
                  <a:lnTo>
                    <a:pt x="2344390" y="4741453"/>
                  </a:lnTo>
                  <a:lnTo>
                    <a:pt x="2314138" y="4780229"/>
                  </a:lnTo>
                  <a:lnTo>
                    <a:pt x="2283223" y="4818522"/>
                  </a:lnTo>
                  <a:lnTo>
                    <a:pt x="2251649" y="4856324"/>
                  </a:lnTo>
                  <a:lnTo>
                    <a:pt x="2219423" y="4893625"/>
                  </a:lnTo>
                  <a:lnTo>
                    <a:pt x="2186548" y="4930416"/>
                  </a:lnTo>
                  <a:lnTo>
                    <a:pt x="2153030" y="4966688"/>
                  </a:lnTo>
                  <a:lnTo>
                    <a:pt x="2118874" y="5002433"/>
                  </a:lnTo>
                  <a:lnTo>
                    <a:pt x="2084084" y="5037640"/>
                  </a:lnTo>
                  <a:lnTo>
                    <a:pt x="2048665" y="5072302"/>
                  </a:lnTo>
                  <a:lnTo>
                    <a:pt x="2012623" y="5106408"/>
                  </a:lnTo>
                  <a:lnTo>
                    <a:pt x="1975962" y="5139950"/>
                  </a:lnTo>
                  <a:lnTo>
                    <a:pt x="1938688" y="5172918"/>
                  </a:lnTo>
                  <a:lnTo>
                    <a:pt x="1900804" y="5205304"/>
                  </a:lnTo>
                  <a:lnTo>
                    <a:pt x="1862317" y="5237099"/>
                  </a:lnTo>
                  <a:lnTo>
                    <a:pt x="1823231" y="5268293"/>
                  </a:lnTo>
                  <a:lnTo>
                    <a:pt x="0" y="2943355"/>
                  </a:lnTo>
                  <a:lnTo>
                    <a:pt x="257542" y="0"/>
                  </a:lnTo>
                  <a:close/>
                </a:path>
              </a:pathLst>
            </a:custGeom>
            <a:ln w="16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16450" y="5089120"/>
              <a:ext cx="4778375" cy="4530725"/>
            </a:xfrm>
            <a:custGeom>
              <a:avLst/>
              <a:gdLst/>
              <a:ahLst/>
              <a:cxnLst/>
              <a:rect l="l" t="t" r="r" b="b"/>
              <a:pathLst>
                <a:path w="4778375" h="4530725">
                  <a:moveTo>
                    <a:pt x="455378" y="0"/>
                  </a:moveTo>
                  <a:lnTo>
                    <a:pt x="429474" y="41844"/>
                  </a:lnTo>
                  <a:lnTo>
                    <a:pt x="404333" y="83995"/>
                  </a:lnTo>
                  <a:lnTo>
                    <a:pt x="379955" y="126444"/>
                  </a:lnTo>
                  <a:lnTo>
                    <a:pt x="356341" y="169181"/>
                  </a:lnTo>
                  <a:lnTo>
                    <a:pt x="333488" y="212198"/>
                  </a:lnTo>
                  <a:lnTo>
                    <a:pt x="311397" y="255484"/>
                  </a:lnTo>
                  <a:lnTo>
                    <a:pt x="290068" y="299031"/>
                  </a:lnTo>
                  <a:lnTo>
                    <a:pt x="269499" y="342829"/>
                  </a:lnTo>
                  <a:lnTo>
                    <a:pt x="249691" y="386868"/>
                  </a:lnTo>
                  <a:lnTo>
                    <a:pt x="230643" y="431140"/>
                  </a:lnTo>
                  <a:lnTo>
                    <a:pt x="212354" y="475635"/>
                  </a:lnTo>
                  <a:lnTo>
                    <a:pt x="194824" y="520344"/>
                  </a:lnTo>
                  <a:lnTo>
                    <a:pt x="178053" y="565258"/>
                  </a:lnTo>
                  <a:lnTo>
                    <a:pt x="162039" y="610366"/>
                  </a:lnTo>
                  <a:lnTo>
                    <a:pt x="146783" y="655660"/>
                  </a:lnTo>
                  <a:lnTo>
                    <a:pt x="132284" y="701131"/>
                  </a:lnTo>
                  <a:lnTo>
                    <a:pt x="118542" y="746769"/>
                  </a:lnTo>
                  <a:lnTo>
                    <a:pt x="105555" y="792564"/>
                  </a:lnTo>
                  <a:lnTo>
                    <a:pt x="93324" y="838508"/>
                  </a:lnTo>
                  <a:lnTo>
                    <a:pt x="81849" y="884591"/>
                  </a:lnTo>
                  <a:lnTo>
                    <a:pt x="71127" y="930804"/>
                  </a:lnTo>
                  <a:lnTo>
                    <a:pt x="61160" y="977137"/>
                  </a:lnTo>
                  <a:lnTo>
                    <a:pt x="51947" y="1023582"/>
                  </a:lnTo>
                  <a:lnTo>
                    <a:pt x="43487" y="1070128"/>
                  </a:lnTo>
                  <a:lnTo>
                    <a:pt x="35780" y="1116766"/>
                  </a:lnTo>
                  <a:lnTo>
                    <a:pt x="28824" y="1163488"/>
                  </a:lnTo>
                  <a:lnTo>
                    <a:pt x="22621" y="1210283"/>
                  </a:lnTo>
                  <a:lnTo>
                    <a:pt x="17169" y="1257143"/>
                  </a:lnTo>
                  <a:lnTo>
                    <a:pt x="12468" y="1304058"/>
                  </a:lnTo>
                  <a:lnTo>
                    <a:pt x="8516" y="1351019"/>
                  </a:lnTo>
                  <a:lnTo>
                    <a:pt x="5315" y="1398016"/>
                  </a:lnTo>
                  <a:lnTo>
                    <a:pt x="2864" y="1445040"/>
                  </a:lnTo>
                  <a:lnTo>
                    <a:pt x="1161" y="1492082"/>
                  </a:lnTo>
                  <a:lnTo>
                    <a:pt x="206" y="1539132"/>
                  </a:lnTo>
                  <a:lnTo>
                    <a:pt x="0" y="1586182"/>
                  </a:lnTo>
                  <a:lnTo>
                    <a:pt x="540" y="1633221"/>
                  </a:lnTo>
                  <a:lnTo>
                    <a:pt x="1828" y="1680241"/>
                  </a:lnTo>
                  <a:lnTo>
                    <a:pt x="3863" y="1727231"/>
                  </a:lnTo>
                  <a:lnTo>
                    <a:pt x="6643" y="1774184"/>
                  </a:lnTo>
                  <a:lnTo>
                    <a:pt x="10169" y="1821089"/>
                  </a:lnTo>
                  <a:lnTo>
                    <a:pt x="14440" y="1867937"/>
                  </a:lnTo>
                  <a:lnTo>
                    <a:pt x="19455" y="1914719"/>
                  </a:lnTo>
                  <a:lnTo>
                    <a:pt x="25215" y="1961425"/>
                  </a:lnTo>
                  <a:lnTo>
                    <a:pt x="31718" y="2008046"/>
                  </a:lnTo>
                  <a:lnTo>
                    <a:pt x="38965" y="2054573"/>
                  </a:lnTo>
                  <a:lnTo>
                    <a:pt x="46954" y="2100997"/>
                  </a:lnTo>
                  <a:lnTo>
                    <a:pt x="55685" y="2147307"/>
                  </a:lnTo>
                  <a:lnTo>
                    <a:pt x="65158" y="2193496"/>
                  </a:lnTo>
                  <a:lnTo>
                    <a:pt x="75373" y="2239552"/>
                  </a:lnTo>
                  <a:lnTo>
                    <a:pt x="86328" y="2285468"/>
                  </a:lnTo>
                  <a:lnTo>
                    <a:pt x="98023" y="2331234"/>
                  </a:lnTo>
                  <a:lnTo>
                    <a:pt x="110458" y="2376840"/>
                  </a:lnTo>
                  <a:lnTo>
                    <a:pt x="123633" y="2422277"/>
                  </a:lnTo>
                  <a:lnTo>
                    <a:pt x="137546" y="2467536"/>
                  </a:lnTo>
                  <a:lnTo>
                    <a:pt x="152198" y="2512607"/>
                  </a:lnTo>
                  <a:lnTo>
                    <a:pt x="167587" y="2557481"/>
                  </a:lnTo>
                  <a:lnTo>
                    <a:pt x="183714" y="2602150"/>
                  </a:lnTo>
                  <a:lnTo>
                    <a:pt x="200578" y="2646602"/>
                  </a:lnTo>
                  <a:lnTo>
                    <a:pt x="218179" y="2690830"/>
                  </a:lnTo>
                  <a:lnTo>
                    <a:pt x="236515" y="2734823"/>
                  </a:lnTo>
                  <a:lnTo>
                    <a:pt x="255587" y="2778573"/>
                  </a:lnTo>
                  <a:lnTo>
                    <a:pt x="275394" y="2822070"/>
                  </a:lnTo>
                  <a:lnTo>
                    <a:pt x="295935" y="2865304"/>
                  </a:lnTo>
                  <a:lnTo>
                    <a:pt x="317211" y="2908267"/>
                  </a:lnTo>
                  <a:lnTo>
                    <a:pt x="339220" y="2950949"/>
                  </a:lnTo>
                  <a:lnTo>
                    <a:pt x="361962" y="2993341"/>
                  </a:lnTo>
                  <a:lnTo>
                    <a:pt x="385437" y="3035433"/>
                  </a:lnTo>
                  <a:lnTo>
                    <a:pt x="409644" y="3077217"/>
                  </a:lnTo>
                  <a:lnTo>
                    <a:pt x="434583" y="3118682"/>
                  </a:lnTo>
                  <a:lnTo>
                    <a:pt x="460253" y="3159819"/>
                  </a:lnTo>
                  <a:lnTo>
                    <a:pt x="486653" y="3200620"/>
                  </a:lnTo>
                  <a:lnTo>
                    <a:pt x="513784" y="3241074"/>
                  </a:lnTo>
                  <a:lnTo>
                    <a:pt x="541645" y="3281173"/>
                  </a:lnTo>
                  <a:lnTo>
                    <a:pt x="570235" y="3320906"/>
                  </a:lnTo>
                  <a:lnTo>
                    <a:pt x="599554" y="3360266"/>
                  </a:lnTo>
                  <a:lnTo>
                    <a:pt x="629601" y="3399242"/>
                  </a:lnTo>
                  <a:lnTo>
                    <a:pt x="659760" y="3437070"/>
                  </a:lnTo>
                  <a:lnTo>
                    <a:pt x="690412" y="3474273"/>
                  </a:lnTo>
                  <a:lnTo>
                    <a:pt x="721546" y="3510852"/>
                  </a:lnTo>
                  <a:lnTo>
                    <a:pt x="753156" y="3546804"/>
                  </a:lnTo>
                  <a:lnTo>
                    <a:pt x="785233" y="3582129"/>
                  </a:lnTo>
                  <a:lnTo>
                    <a:pt x="817769" y="3616826"/>
                  </a:lnTo>
                  <a:lnTo>
                    <a:pt x="850755" y="3650894"/>
                  </a:lnTo>
                  <a:lnTo>
                    <a:pt x="884183" y="3684332"/>
                  </a:lnTo>
                  <a:lnTo>
                    <a:pt x="918045" y="3717139"/>
                  </a:lnTo>
                  <a:lnTo>
                    <a:pt x="952332" y="3749314"/>
                  </a:lnTo>
                  <a:lnTo>
                    <a:pt x="987037" y="3780856"/>
                  </a:lnTo>
                  <a:lnTo>
                    <a:pt x="1022150" y="3811763"/>
                  </a:lnTo>
                  <a:lnTo>
                    <a:pt x="1057664" y="3842035"/>
                  </a:lnTo>
                  <a:lnTo>
                    <a:pt x="1093570" y="3871672"/>
                  </a:lnTo>
                  <a:lnTo>
                    <a:pt x="1129861" y="3900671"/>
                  </a:lnTo>
                  <a:lnTo>
                    <a:pt x="1166527" y="3929032"/>
                  </a:lnTo>
                  <a:lnTo>
                    <a:pt x="1203561" y="3956754"/>
                  </a:lnTo>
                  <a:lnTo>
                    <a:pt x="1240954" y="3983835"/>
                  </a:lnTo>
                  <a:lnTo>
                    <a:pt x="1278697" y="4010276"/>
                  </a:lnTo>
                  <a:lnTo>
                    <a:pt x="1316784" y="4036074"/>
                  </a:lnTo>
                  <a:lnTo>
                    <a:pt x="1355204" y="4061229"/>
                  </a:lnTo>
                  <a:lnTo>
                    <a:pt x="1393951" y="4085740"/>
                  </a:lnTo>
                  <a:lnTo>
                    <a:pt x="1433015" y="4109606"/>
                  </a:lnTo>
                  <a:lnTo>
                    <a:pt x="1472389" y="4132826"/>
                  </a:lnTo>
                  <a:lnTo>
                    <a:pt x="1512064" y="4155399"/>
                  </a:lnTo>
                  <a:lnTo>
                    <a:pt x="1552032" y="4177323"/>
                  </a:lnTo>
                  <a:lnTo>
                    <a:pt x="1592284" y="4198598"/>
                  </a:lnTo>
                  <a:lnTo>
                    <a:pt x="1632813" y="4219223"/>
                  </a:lnTo>
                  <a:lnTo>
                    <a:pt x="1673610" y="4239197"/>
                  </a:lnTo>
                  <a:lnTo>
                    <a:pt x="1714666" y="4258519"/>
                  </a:lnTo>
                  <a:lnTo>
                    <a:pt x="1755974" y="4277187"/>
                  </a:lnTo>
                  <a:lnTo>
                    <a:pt x="1797525" y="4295201"/>
                  </a:lnTo>
                  <a:lnTo>
                    <a:pt x="1839311" y="4312560"/>
                  </a:lnTo>
                  <a:lnTo>
                    <a:pt x="1881323" y="4329263"/>
                  </a:lnTo>
                  <a:lnTo>
                    <a:pt x="1923554" y="4345309"/>
                  </a:lnTo>
                  <a:lnTo>
                    <a:pt x="1965994" y="4360696"/>
                  </a:lnTo>
                  <a:lnTo>
                    <a:pt x="2008636" y="4375425"/>
                  </a:lnTo>
                  <a:lnTo>
                    <a:pt x="2051472" y="4389493"/>
                  </a:lnTo>
                  <a:lnTo>
                    <a:pt x="2094492" y="4402900"/>
                  </a:lnTo>
                  <a:lnTo>
                    <a:pt x="2137690" y="4415644"/>
                  </a:lnTo>
                  <a:lnTo>
                    <a:pt x="2181056" y="4427726"/>
                  </a:lnTo>
                  <a:lnTo>
                    <a:pt x="2224582" y="4439143"/>
                  </a:lnTo>
                  <a:lnTo>
                    <a:pt x="2268260" y="4449895"/>
                  </a:lnTo>
                  <a:lnTo>
                    <a:pt x="2312082" y="4459980"/>
                  </a:lnTo>
                  <a:lnTo>
                    <a:pt x="2356039" y="4469399"/>
                  </a:lnTo>
                  <a:lnTo>
                    <a:pt x="2400123" y="4478149"/>
                  </a:lnTo>
                  <a:lnTo>
                    <a:pt x="2444326" y="4486230"/>
                  </a:lnTo>
                  <a:lnTo>
                    <a:pt x="2488640" y="4493640"/>
                  </a:lnTo>
                  <a:lnTo>
                    <a:pt x="2533055" y="4500380"/>
                  </a:lnTo>
                  <a:lnTo>
                    <a:pt x="2577565" y="4506447"/>
                  </a:lnTo>
                  <a:lnTo>
                    <a:pt x="2622160" y="4511841"/>
                  </a:lnTo>
                  <a:lnTo>
                    <a:pt x="2666832" y="4516561"/>
                  </a:lnTo>
                  <a:lnTo>
                    <a:pt x="2711574" y="4520605"/>
                  </a:lnTo>
                  <a:lnTo>
                    <a:pt x="2756376" y="4523973"/>
                  </a:lnTo>
                  <a:lnTo>
                    <a:pt x="2801231" y="4526664"/>
                  </a:lnTo>
                  <a:lnTo>
                    <a:pt x="2846130" y="4528676"/>
                  </a:lnTo>
                  <a:lnTo>
                    <a:pt x="2891065" y="4530010"/>
                  </a:lnTo>
                  <a:lnTo>
                    <a:pt x="2936027" y="4530663"/>
                  </a:lnTo>
                  <a:lnTo>
                    <a:pt x="2981009" y="4530634"/>
                  </a:lnTo>
                  <a:lnTo>
                    <a:pt x="3026001" y="4529924"/>
                  </a:lnTo>
                  <a:lnTo>
                    <a:pt x="3070997" y="4528530"/>
                  </a:lnTo>
                  <a:lnTo>
                    <a:pt x="3115987" y="4526452"/>
                  </a:lnTo>
                  <a:lnTo>
                    <a:pt x="3160962" y="4523688"/>
                  </a:lnTo>
                  <a:lnTo>
                    <a:pt x="3205916" y="4520238"/>
                  </a:lnTo>
                  <a:lnTo>
                    <a:pt x="3250840" y="4516101"/>
                  </a:lnTo>
                  <a:lnTo>
                    <a:pt x="3295724" y="4511276"/>
                  </a:lnTo>
                  <a:lnTo>
                    <a:pt x="3340562" y="4505761"/>
                  </a:lnTo>
                  <a:lnTo>
                    <a:pt x="3385344" y="4499556"/>
                  </a:lnTo>
                  <a:lnTo>
                    <a:pt x="3430063" y="4492660"/>
                  </a:lnTo>
                  <a:lnTo>
                    <a:pt x="3474710" y="4485071"/>
                  </a:lnTo>
                  <a:lnTo>
                    <a:pt x="3519276" y="4476789"/>
                  </a:lnTo>
                  <a:lnTo>
                    <a:pt x="3563755" y="4467812"/>
                  </a:lnTo>
                  <a:lnTo>
                    <a:pt x="3608136" y="4458141"/>
                  </a:lnTo>
                  <a:lnTo>
                    <a:pt x="3652412" y="4447772"/>
                  </a:lnTo>
                  <a:lnTo>
                    <a:pt x="3696575" y="4436707"/>
                  </a:lnTo>
                  <a:lnTo>
                    <a:pt x="3740617" y="4424943"/>
                  </a:lnTo>
                  <a:lnTo>
                    <a:pt x="3784528" y="4412480"/>
                  </a:lnTo>
                  <a:lnTo>
                    <a:pt x="3828302" y="4399317"/>
                  </a:lnTo>
                  <a:lnTo>
                    <a:pt x="3871928" y="4385452"/>
                  </a:lnTo>
                  <a:lnTo>
                    <a:pt x="3915400" y="4370884"/>
                  </a:lnTo>
                  <a:lnTo>
                    <a:pt x="3958709" y="4355614"/>
                  </a:lnTo>
                  <a:lnTo>
                    <a:pt x="4001847" y="4339639"/>
                  </a:lnTo>
                  <a:lnTo>
                    <a:pt x="4044805" y="4322959"/>
                  </a:lnTo>
                  <a:lnTo>
                    <a:pt x="4087575" y="4305572"/>
                  </a:lnTo>
                  <a:lnTo>
                    <a:pt x="4130148" y="4287478"/>
                  </a:lnTo>
                  <a:lnTo>
                    <a:pt x="4172518" y="4268675"/>
                  </a:lnTo>
                  <a:lnTo>
                    <a:pt x="4214674" y="4249163"/>
                  </a:lnTo>
                  <a:lnTo>
                    <a:pt x="4256609" y="4228941"/>
                  </a:lnTo>
                  <a:lnTo>
                    <a:pt x="4298315" y="4208007"/>
                  </a:lnTo>
                  <a:lnTo>
                    <a:pt x="4339783" y="4186361"/>
                  </a:lnTo>
                  <a:lnTo>
                    <a:pt x="4381005" y="4164002"/>
                  </a:lnTo>
                  <a:lnTo>
                    <a:pt x="4421973" y="4140928"/>
                  </a:lnTo>
                  <a:lnTo>
                    <a:pt x="4462679" y="4117139"/>
                  </a:lnTo>
                  <a:lnTo>
                    <a:pt x="4503113" y="4092633"/>
                  </a:lnTo>
                  <a:lnTo>
                    <a:pt x="4543269" y="4067410"/>
                  </a:lnTo>
                  <a:lnTo>
                    <a:pt x="4583137" y="4041468"/>
                  </a:lnTo>
                  <a:lnTo>
                    <a:pt x="4622709" y="4014807"/>
                  </a:lnTo>
                  <a:lnTo>
                    <a:pt x="4661977" y="3987426"/>
                  </a:lnTo>
                  <a:lnTo>
                    <a:pt x="4700933" y="3959323"/>
                  </a:lnTo>
                  <a:lnTo>
                    <a:pt x="4739569" y="3930498"/>
                  </a:lnTo>
                  <a:lnTo>
                    <a:pt x="4777875" y="3900949"/>
                  </a:lnTo>
                  <a:lnTo>
                    <a:pt x="2954539" y="1576011"/>
                  </a:lnTo>
                  <a:lnTo>
                    <a:pt x="455378" y="0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16450" y="5089120"/>
              <a:ext cx="4778375" cy="4530725"/>
            </a:xfrm>
            <a:custGeom>
              <a:avLst/>
              <a:gdLst/>
              <a:ahLst/>
              <a:cxnLst/>
              <a:rect l="l" t="t" r="r" b="b"/>
              <a:pathLst>
                <a:path w="4778375" h="4530725">
                  <a:moveTo>
                    <a:pt x="4777875" y="3900949"/>
                  </a:moveTo>
                  <a:lnTo>
                    <a:pt x="4739569" y="3930498"/>
                  </a:lnTo>
                  <a:lnTo>
                    <a:pt x="4700933" y="3959323"/>
                  </a:lnTo>
                  <a:lnTo>
                    <a:pt x="4661977" y="3987426"/>
                  </a:lnTo>
                  <a:lnTo>
                    <a:pt x="4622709" y="4014807"/>
                  </a:lnTo>
                  <a:lnTo>
                    <a:pt x="4583137" y="4041468"/>
                  </a:lnTo>
                  <a:lnTo>
                    <a:pt x="4543269" y="4067410"/>
                  </a:lnTo>
                  <a:lnTo>
                    <a:pt x="4503113" y="4092633"/>
                  </a:lnTo>
                  <a:lnTo>
                    <a:pt x="4462679" y="4117139"/>
                  </a:lnTo>
                  <a:lnTo>
                    <a:pt x="4421973" y="4140928"/>
                  </a:lnTo>
                  <a:lnTo>
                    <a:pt x="4381005" y="4164002"/>
                  </a:lnTo>
                  <a:lnTo>
                    <a:pt x="4339783" y="4186361"/>
                  </a:lnTo>
                  <a:lnTo>
                    <a:pt x="4298315" y="4208007"/>
                  </a:lnTo>
                  <a:lnTo>
                    <a:pt x="4256609" y="4228941"/>
                  </a:lnTo>
                  <a:lnTo>
                    <a:pt x="4214674" y="4249163"/>
                  </a:lnTo>
                  <a:lnTo>
                    <a:pt x="4172518" y="4268675"/>
                  </a:lnTo>
                  <a:lnTo>
                    <a:pt x="4130148" y="4287478"/>
                  </a:lnTo>
                  <a:lnTo>
                    <a:pt x="4087575" y="4305572"/>
                  </a:lnTo>
                  <a:lnTo>
                    <a:pt x="4044805" y="4322959"/>
                  </a:lnTo>
                  <a:lnTo>
                    <a:pt x="4001847" y="4339639"/>
                  </a:lnTo>
                  <a:lnTo>
                    <a:pt x="3958709" y="4355614"/>
                  </a:lnTo>
                  <a:lnTo>
                    <a:pt x="3915400" y="4370884"/>
                  </a:lnTo>
                  <a:lnTo>
                    <a:pt x="3871928" y="4385452"/>
                  </a:lnTo>
                  <a:lnTo>
                    <a:pt x="3828302" y="4399317"/>
                  </a:lnTo>
                  <a:lnTo>
                    <a:pt x="3784528" y="4412480"/>
                  </a:lnTo>
                  <a:lnTo>
                    <a:pt x="3740617" y="4424943"/>
                  </a:lnTo>
                  <a:lnTo>
                    <a:pt x="3696575" y="4436707"/>
                  </a:lnTo>
                  <a:lnTo>
                    <a:pt x="3652412" y="4447772"/>
                  </a:lnTo>
                  <a:lnTo>
                    <a:pt x="3608136" y="4458141"/>
                  </a:lnTo>
                  <a:lnTo>
                    <a:pt x="3563755" y="4467812"/>
                  </a:lnTo>
                  <a:lnTo>
                    <a:pt x="3519276" y="4476789"/>
                  </a:lnTo>
                  <a:lnTo>
                    <a:pt x="3474710" y="4485071"/>
                  </a:lnTo>
                  <a:lnTo>
                    <a:pt x="3430063" y="4492660"/>
                  </a:lnTo>
                  <a:lnTo>
                    <a:pt x="3385344" y="4499556"/>
                  </a:lnTo>
                  <a:lnTo>
                    <a:pt x="3340562" y="4505761"/>
                  </a:lnTo>
                  <a:lnTo>
                    <a:pt x="3295724" y="4511276"/>
                  </a:lnTo>
                  <a:lnTo>
                    <a:pt x="3250840" y="4516101"/>
                  </a:lnTo>
                  <a:lnTo>
                    <a:pt x="3205916" y="4520238"/>
                  </a:lnTo>
                  <a:lnTo>
                    <a:pt x="3160962" y="4523688"/>
                  </a:lnTo>
                  <a:lnTo>
                    <a:pt x="3115987" y="4526452"/>
                  </a:lnTo>
                  <a:lnTo>
                    <a:pt x="3070997" y="4528530"/>
                  </a:lnTo>
                  <a:lnTo>
                    <a:pt x="3026001" y="4529924"/>
                  </a:lnTo>
                  <a:lnTo>
                    <a:pt x="2981009" y="4530634"/>
                  </a:lnTo>
                  <a:lnTo>
                    <a:pt x="2936027" y="4530663"/>
                  </a:lnTo>
                  <a:lnTo>
                    <a:pt x="2891065" y="4530010"/>
                  </a:lnTo>
                  <a:lnTo>
                    <a:pt x="2846130" y="4528676"/>
                  </a:lnTo>
                  <a:lnTo>
                    <a:pt x="2801231" y="4526664"/>
                  </a:lnTo>
                  <a:lnTo>
                    <a:pt x="2756376" y="4523973"/>
                  </a:lnTo>
                  <a:lnTo>
                    <a:pt x="2711574" y="4520605"/>
                  </a:lnTo>
                  <a:lnTo>
                    <a:pt x="2666832" y="4516561"/>
                  </a:lnTo>
                  <a:lnTo>
                    <a:pt x="2622160" y="4511841"/>
                  </a:lnTo>
                  <a:lnTo>
                    <a:pt x="2577565" y="4506447"/>
                  </a:lnTo>
                  <a:lnTo>
                    <a:pt x="2533055" y="4500380"/>
                  </a:lnTo>
                  <a:lnTo>
                    <a:pt x="2488640" y="4493640"/>
                  </a:lnTo>
                  <a:lnTo>
                    <a:pt x="2444326" y="4486230"/>
                  </a:lnTo>
                  <a:lnTo>
                    <a:pt x="2400123" y="4478149"/>
                  </a:lnTo>
                  <a:lnTo>
                    <a:pt x="2356039" y="4469399"/>
                  </a:lnTo>
                  <a:lnTo>
                    <a:pt x="2312082" y="4459980"/>
                  </a:lnTo>
                  <a:lnTo>
                    <a:pt x="2268260" y="4449895"/>
                  </a:lnTo>
                  <a:lnTo>
                    <a:pt x="2224582" y="4439143"/>
                  </a:lnTo>
                  <a:lnTo>
                    <a:pt x="2181056" y="4427726"/>
                  </a:lnTo>
                  <a:lnTo>
                    <a:pt x="2137690" y="4415644"/>
                  </a:lnTo>
                  <a:lnTo>
                    <a:pt x="2094492" y="4402900"/>
                  </a:lnTo>
                  <a:lnTo>
                    <a:pt x="2051472" y="4389493"/>
                  </a:lnTo>
                  <a:lnTo>
                    <a:pt x="2008636" y="4375425"/>
                  </a:lnTo>
                  <a:lnTo>
                    <a:pt x="1965994" y="4360696"/>
                  </a:lnTo>
                  <a:lnTo>
                    <a:pt x="1923554" y="4345309"/>
                  </a:lnTo>
                  <a:lnTo>
                    <a:pt x="1881323" y="4329263"/>
                  </a:lnTo>
                  <a:lnTo>
                    <a:pt x="1839311" y="4312560"/>
                  </a:lnTo>
                  <a:lnTo>
                    <a:pt x="1797525" y="4295201"/>
                  </a:lnTo>
                  <a:lnTo>
                    <a:pt x="1755974" y="4277187"/>
                  </a:lnTo>
                  <a:lnTo>
                    <a:pt x="1714666" y="4258519"/>
                  </a:lnTo>
                  <a:lnTo>
                    <a:pt x="1673610" y="4239197"/>
                  </a:lnTo>
                  <a:lnTo>
                    <a:pt x="1632813" y="4219223"/>
                  </a:lnTo>
                  <a:lnTo>
                    <a:pt x="1592284" y="4198598"/>
                  </a:lnTo>
                  <a:lnTo>
                    <a:pt x="1552032" y="4177323"/>
                  </a:lnTo>
                  <a:lnTo>
                    <a:pt x="1512064" y="4155399"/>
                  </a:lnTo>
                  <a:lnTo>
                    <a:pt x="1472389" y="4132826"/>
                  </a:lnTo>
                  <a:lnTo>
                    <a:pt x="1433015" y="4109606"/>
                  </a:lnTo>
                  <a:lnTo>
                    <a:pt x="1393951" y="4085740"/>
                  </a:lnTo>
                  <a:lnTo>
                    <a:pt x="1355204" y="4061229"/>
                  </a:lnTo>
                  <a:lnTo>
                    <a:pt x="1316784" y="4036074"/>
                  </a:lnTo>
                  <a:lnTo>
                    <a:pt x="1278697" y="4010276"/>
                  </a:lnTo>
                  <a:lnTo>
                    <a:pt x="1240954" y="3983835"/>
                  </a:lnTo>
                  <a:lnTo>
                    <a:pt x="1203561" y="3956754"/>
                  </a:lnTo>
                  <a:lnTo>
                    <a:pt x="1166527" y="3929032"/>
                  </a:lnTo>
                  <a:lnTo>
                    <a:pt x="1129861" y="3900671"/>
                  </a:lnTo>
                  <a:lnTo>
                    <a:pt x="1093570" y="3871672"/>
                  </a:lnTo>
                  <a:lnTo>
                    <a:pt x="1057664" y="3842035"/>
                  </a:lnTo>
                  <a:lnTo>
                    <a:pt x="1022150" y="3811763"/>
                  </a:lnTo>
                  <a:lnTo>
                    <a:pt x="987037" y="3780856"/>
                  </a:lnTo>
                  <a:lnTo>
                    <a:pt x="952332" y="3749314"/>
                  </a:lnTo>
                  <a:lnTo>
                    <a:pt x="918045" y="3717139"/>
                  </a:lnTo>
                  <a:lnTo>
                    <a:pt x="884183" y="3684332"/>
                  </a:lnTo>
                  <a:lnTo>
                    <a:pt x="850755" y="3650894"/>
                  </a:lnTo>
                  <a:lnTo>
                    <a:pt x="817769" y="3616826"/>
                  </a:lnTo>
                  <a:lnTo>
                    <a:pt x="785233" y="3582129"/>
                  </a:lnTo>
                  <a:lnTo>
                    <a:pt x="753156" y="3546804"/>
                  </a:lnTo>
                  <a:lnTo>
                    <a:pt x="721546" y="3510852"/>
                  </a:lnTo>
                  <a:lnTo>
                    <a:pt x="690412" y="3474273"/>
                  </a:lnTo>
                  <a:lnTo>
                    <a:pt x="659760" y="3437070"/>
                  </a:lnTo>
                  <a:lnTo>
                    <a:pt x="629601" y="3399242"/>
                  </a:lnTo>
                  <a:lnTo>
                    <a:pt x="599554" y="3360266"/>
                  </a:lnTo>
                  <a:lnTo>
                    <a:pt x="570235" y="3320906"/>
                  </a:lnTo>
                  <a:lnTo>
                    <a:pt x="541645" y="3281173"/>
                  </a:lnTo>
                  <a:lnTo>
                    <a:pt x="513784" y="3241074"/>
                  </a:lnTo>
                  <a:lnTo>
                    <a:pt x="486653" y="3200620"/>
                  </a:lnTo>
                  <a:lnTo>
                    <a:pt x="460253" y="3159819"/>
                  </a:lnTo>
                  <a:lnTo>
                    <a:pt x="434583" y="3118682"/>
                  </a:lnTo>
                  <a:lnTo>
                    <a:pt x="409644" y="3077217"/>
                  </a:lnTo>
                  <a:lnTo>
                    <a:pt x="385437" y="3035433"/>
                  </a:lnTo>
                  <a:lnTo>
                    <a:pt x="361962" y="2993341"/>
                  </a:lnTo>
                  <a:lnTo>
                    <a:pt x="339220" y="2950949"/>
                  </a:lnTo>
                  <a:lnTo>
                    <a:pt x="317211" y="2908267"/>
                  </a:lnTo>
                  <a:lnTo>
                    <a:pt x="295935" y="2865304"/>
                  </a:lnTo>
                  <a:lnTo>
                    <a:pt x="275394" y="2822070"/>
                  </a:lnTo>
                  <a:lnTo>
                    <a:pt x="255587" y="2778573"/>
                  </a:lnTo>
                  <a:lnTo>
                    <a:pt x="236515" y="2734823"/>
                  </a:lnTo>
                  <a:lnTo>
                    <a:pt x="218179" y="2690830"/>
                  </a:lnTo>
                  <a:lnTo>
                    <a:pt x="200578" y="2646602"/>
                  </a:lnTo>
                  <a:lnTo>
                    <a:pt x="183714" y="2602150"/>
                  </a:lnTo>
                  <a:lnTo>
                    <a:pt x="167587" y="2557481"/>
                  </a:lnTo>
                  <a:lnTo>
                    <a:pt x="152198" y="2512607"/>
                  </a:lnTo>
                  <a:lnTo>
                    <a:pt x="137546" y="2467536"/>
                  </a:lnTo>
                  <a:lnTo>
                    <a:pt x="123633" y="2422277"/>
                  </a:lnTo>
                  <a:lnTo>
                    <a:pt x="110458" y="2376840"/>
                  </a:lnTo>
                  <a:lnTo>
                    <a:pt x="98023" y="2331234"/>
                  </a:lnTo>
                  <a:lnTo>
                    <a:pt x="86328" y="2285468"/>
                  </a:lnTo>
                  <a:lnTo>
                    <a:pt x="75373" y="2239552"/>
                  </a:lnTo>
                  <a:lnTo>
                    <a:pt x="65158" y="2193496"/>
                  </a:lnTo>
                  <a:lnTo>
                    <a:pt x="55685" y="2147307"/>
                  </a:lnTo>
                  <a:lnTo>
                    <a:pt x="46954" y="2100997"/>
                  </a:lnTo>
                  <a:lnTo>
                    <a:pt x="38965" y="2054573"/>
                  </a:lnTo>
                  <a:lnTo>
                    <a:pt x="31718" y="2008046"/>
                  </a:lnTo>
                  <a:lnTo>
                    <a:pt x="25215" y="1961425"/>
                  </a:lnTo>
                  <a:lnTo>
                    <a:pt x="19455" y="1914719"/>
                  </a:lnTo>
                  <a:lnTo>
                    <a:pt x="14440" y="1867937"/>
                  </a:lnTo>
                  <a:lnTo>
                    <a:pt x="10169" y="1821089"/>
                  </a:lnTo>
                  <a:lnTo>
                    <a:pt x="6643" y="1774184"/>
                  </a:lnTo>
                  <a:lnTo>
                    <a:pt x="3863" y="1727231"/>
                  </a:lnTo>
                  <a:lnTo>
                    <a:pt x="1828" y="1680241"/>
                  </a:lnTo>
                  <a:lnTo>
                    <a:pt x="540" y="1633221"/>
                  </a:lnTo>
                  <a:lnTo>
                    <a:pt x="0" y="1586182"/>
                  </a:lnTo>
                  <a:lnTo>
                    <a:pt x="206" y="1539132"/>
                  </a:lnTo>
                  <a:lnTo>
                    <a:pt x="1161" y="1492082"/>
                  </a:lnTo>
                  <a:lnTo>
                    <a:pt x="2864" y="1445040"/>
                  </a:lnTo>
                  <a:lnTo>
                    <a:pt x="5315" y="1398016"/>
                  </a:lnTo>
                  <a:lnTo>
                    <a:pt x="8516" y="1351019"/>
                  </a:lnTo>
                  <a:lnTo>
                    <a:pt x="12468" y="1304058"/>
                  </a:lnTo>
                  <a:lnTo>
                    <a:pt x="17169" y="1257143"/>
                  </a:lnTo>
                  <a:lnTo>
                    <a:pt x="22621" y="1210283"/>
                  </a:lnTo>
                  <a:lnTo>
                    <a:pt x="28824" y="1163488"/>
                  </a:lnTo>
                  <a:lnTo>
                    <a:pt x="35780" y="1116766"/>
                  </a:lnTo>
                  <a:lnTo>
                    <a:pt x="43487" y="1070128"/>
                  </a:lnTo>
                  <a:lnTo>
                    <a:pt x="51947" y="1023582"/>
                  </a:lnTo>
                  <a:lnTo>
                    <a:pt x="61160" y="977137"/>
                  </a:lnTo>
                  <a:lnTo>
                    <a:pt x="71127" y="930804"/>
                  </a:lnTo>
                  <a:lnTo>
                    <a:pt x="81849" y="884591"/>
                  </a:lnTo>
                  <a:lnTo>
                    <a:pt x="93324" y="838508"/>
                  </a:lnTo>
                  <a:lnTo>
                    <a:pt x="105555" y="792564"/>
                  </a:lnTo>
                  <a:lnTo>
                    <a:pt x="118542" y="746769"/>
                  </a:lnTo>
                  <a:lnTo>
                    <a:pt x="132284" y="701131"/>
                  </a:lnTo>
                  <a:lnTo>
                    <a:pt x="146783" y="655660"/>
                  </a:lnTo>
                  <a:lnTo>
                    <a:pt x="162039" y="610366"/>
                  </a:lnTo>
                  <a:lnTo>
                    <a:pt x="178053" y="565258"/>
                  </a:lnTo>
                  <a:lnTo>
                    <a:pt x="194824" y="520344"/>
                  </a:lnTo>
                  <a:lnTo>
                    <a:pt x="212354" y="475635"/>
                  </a:lnTo>
                  <a:lnTo>
                    <a:pt x="230643" y="431140"/>
                  </a:lnTo>
                  <a:lnTo>
                    <a:pt x="249691" y="386868"/>
                  </a:lnTo>
                  <a:lnTo>
                    <a:pt x="269499" y="342829"/>
                  </a:lnTo>
                  <a:lnTo>
                    <a:pt x="290068" y="299031"/>
                  </a:lnTo>
                  <a:lnTo>
                    <a:pt x="311397" y="255484"/>
                  </a:lnTo>
                  <a:lnTo>
                    <a:pt x="333488" y="212198"/>
                  </a:lnTo>
                  <a:lnTo>
                    <a:pt x="356341" y="169181"/>
                  </a:lnTo>
                  <a:lnTo>
                    <a:pt x="379955" y="126444"/>
                  </a:lnTo>
                  <a:lnTo>
                    <a:pt x="404333" y="83995"/>
                  </a:lnTo>
                  <a:lnTo>
                    <a:pt x="429474" y="41844"/>
                  </a:lnTo>
                  <a:lnTo>
                    <a:pt x="455378" y="0"/>
                  </a:lnTo>
                  <a:lnTo>
                    <a:pt x="2954539" y="1576011"/>
                  </a:lnTo>
                  <a:lnTo>
                    <a:pt x="4777875" y="3900949"/>
                  </a:lnTo>
                  <a:close/>
                </a:path>
              </a:pathLst>
            </a:custGeom>
            <a:ln w="16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91842" y="3565279"/>
              <a:ext cx="2757170" cy="2954655"/>
            </a:xfrm>
            <a:custGeom>
              <a:avLst/>
              <a:gdLst/>
              <a:ahLst/>
              <a:cxnLst/>
              <a:rect l="l" t="t" r="r" b="b"/>
              <a:pathLst>
                <a:path w="2757169" h="2954654">
                  <a:moveTo>
                    <a:pt x="2510714" y="0"/>
                  </a:moveTo>
                  <a:lnTo>
                    <a:pt x="2461766" y="207"/>
                  </a:lnTo>
                  <a:lnTo>
                    <a:pt x="2412921" y="1222"/>
                  </a:lnTo>
                  <a:lnTo>
                    <a:pt x="2364188" y="3042"/>
                  </a:lnTo>
                  <a:lnTo>
                    <a:pt x="2315577" y="5661"/>
                  </a:lnTo>
                  <a:lnTo>
                    <a:pt x="2267095" y="9076"/>
                  </a:lnTo>
                  <a:lnTo>
                    <a:pt x="2218751" y="13281"/>
                  </a:lnTo>
                  <a:lnTo>
                    <a:pt x="2170554" y="18274"/>
                  </a:lnTo>
                  <a:lnTo>
                    <a:pt x="2122512" y="24049"/>
                  </a:lnTo>
                  <a:lnTo>
                    <a:pt x="2074635" y="30602"/>
                  </a:lnTo>
                  <a:lnTo>
                    <a:pt x="2026931" y="37930"/>
                  </a:lnTo>
                  <a:lnTo>
                    <a:pt x="1979408" y="46026"/>
                  </a:lnTo>
                  <a:lnTo>
                    <a:pt x="1932076" y="54889"/>
                  </a:lnTo>
                  <a:lnTo>
                    <a:pt x="1884943" y="64512"/>
                  </a:lnTo>
                  <a:lnTo>
                    <a:pt x="1838017" y="74891"/>
                  </a:lnTo>
                  <a:lnTo>
                    <a:pt x="1791308" y="86024"/>
                  </a:lnTo>
                  <a:lnTo>
                    <a:pt x="1744824" y="97904"/>
                  </a:lnTo>
                  <a:lnTo>
                    <a:pt x="1698573" y="110528"/>
                  </a:lnTo>
                  <a:lnTo>
                    <a:pt x="1652565" y="123891"/>
                  </a:lnTo>
                  <a:lnTo>
                    <a:pt x="1606808" y="137990"/>
                  </a:lnTo>
                  <a:lnTo>
                    <a:pt x="1561311" y="152819"/>
                  </a:lnTo>
                  <a:lnTo>
                    <a:pt x="1516082" y="168375"/>
                  </a:lnTo>
                  <a:lnTo>
                    <a:pt x="1471131" y="184654"/>
                  </a:lnTo>
                  <a:lnTo>
                    <a:pt x="1426465" y="201650"/>
                  </a:lnTo>
                  <a:lnTo>
                    <a:pt x="1382094" y="219359"/>
                  </a:lnTo>
                  <a:lnTo>
                    <a:pt x="1338026" y="237778"/>
                  </a:lnTo>
                  <a:lnTo>
                    <a:pt x="1294270" y="256903"/>
                  </a:lnTo>
                  <a:lnTo>
                    <a:pt x="1250834" y="276727"/>
                  </a:lnTo>
                  <a:lnTo>
                    <a:pt x="1207727" y="297249"/>
                  </a:lnTo>
                  <a:lnTo>
                    <a:pt x="1164959" y="318462"/>
                  </a:lnTo>
                  <a:lnTo>
                    <a:pt x="1122537" y="340363"/>
                  </a:lnTo>
                  <a:lnTo>
                    <a:pt x="1080470" y="362947"/>
                  </a:lnTo>
                  <a:lnTo>
                    <a:pt x="1038768" y="386211"/>
                  </a:lnTo>
                  <a:lnTo>
                    <a:pt x="997438" y="410150"/>
                  </a:lnTo>
                  <a:lnTo>
                    <a:pt x="956489" y="434759"/>
                  </a:lnTo>
                  <a:lnTo>
                    <a:pt x="915931" y="460034"/>
                  </a:lnTo>
                  <a:lnTo>
                    <a:pt x="875771" y="485972"/>
                  </a:lnTo>
                  <a:lnTo>
                    <a:pt x="836018" y="512567"/>
                  </a:lnTo>
                  <a:lnTo>
                    <a:pt x="796682" y="539815"/>
                  </a:lnTo>
                  <a:lnTo>
                    <a:pt x="757770" y="567712"/>
                  </a:lnTo>
                  <a:lnTo>
                    <a:pt x="719291" y="596255"/>
                  </a:lnTo>
                  <a:lnTo>
                    <a:pt x="681255" y="625437"/>
                  </a:lnTo>
                  <a:lnTo>
                    <a:pt x="643670" y="655256"/>
                  </a:lnTo>
                  <a:lnTo>
                    <a:pt x="606544" y="685706"/>
                  </a:lnTo>
                  <a:lnTo>
                    <a:pt x="569886" y="716784"/>
                  </a:lnTo>
                  <a:lnTo>
                    <a:pt x="533705" y="748486"/>
                  </a:lnTo>
                  <a:lnTo>
                    <a:pt x="498010" y="780806"/>
                  </a:lnTo>
                  <a:lnTo>
                    <a:pt x="462808" y="813740"/>
                  </a:lnTo>
                  <a:lnTo>
                    <a:pt x="428110" y="847285"/>
                  </a:lnTo>
                  <a:lnTo>
                    <a:pt x="393923" y="881436"/>
                  </a:lnTo>
                  <a:lnTo>
                    <a:pt x="360257" y="916189"/>
                  </a:lnTo>
                  <a:lnTo>
                    <a:pt x="327119" y="951539"/>
                  </a:lnTo>
                  <a:lnTo>
                    <a:pt x="294519" y="987482"/>
                  </a:lnTo>
                  <a:lnTo>
                    <a:pt x="262466" y="1024014"/>
                  </a:lnTo>
                  <a:lnTo>
                    <a:pt x="230967" y="1061130"/>
                  </a:lnTo>
                  <a:lnTo>
                    <a:pt x="200032" y="1098827"/>
                  </a:lnTo>
                  <a:lnTo>
                    <a:pt x="169670" y="1137099"/>
                  </a:lnTo>
                  <a:lnTo>
                    <a:pt x="139888" y="1175943"/>
                  </a:lnTo>
                  <a:lnTo>
                    <a:pt x="110696" y="1215354"/>
                  </a:lnTo>
                  <a:lnTo>
                    <a:pt x="82103" y="1255328"/>
                  </a:lnTo>
                  <a:lnTo>
                    <a:pt x="54116" y="1295860"/>
                  </a:lnTo>
                  <a:lnTo>
                    <a:pt x="26746" y="1336947"/>
                  </a:lnTo>
                  <a:lnTo>
                    <a:pt x="0" y="1378584"/>
                  </a:lnTo>
                  <a:lnTo>
                    <a:pt x="2499161" y="2954595"/>
                  </a:lnTo>
                  <a:lnTo>
                    <a:pt x="2756703" y="11240"/>
                  </a:lnTo>
                  <a:lnTo>
                    <a:pt x="2707368" y="7341"/>
                  </a:lnTo>
                  <a:lnTo>
                    <a:pt x="2658092" y="4271"/>
                  </a:lnTo>
                  <a:lnTo>
                    <a:pt x="2608886" y="2028"/>
                  </a:lnTo>
                  <a:lnTo>
                    <a:pt x="2559757" y="605"/>
                  </a:lnTo>
                  <a:lnTo>
                    <a:pt x="2510714" y="0"/>
                  </a:lnTo>
                  <a:close/>
                </a:path>
              </a:pathLst>
            </a:custGeom>
            <a:solidFill>
              <a:srgbClr val="96C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91842" y="3565279"/>
              <a:ext cx="2757170" cy="2954655"/>
            </a:xfrm>
            <a:custGeom>
              <a:avLst/>
              <a:gdLst/>
              <a:ahLst/>
              <a:cxnLst/>
              <a:rect l="l" t="t" r="r" b="b"/>
              <a:pathLst>
                <a:path w="2757169" h="2954654">
                  <a:moveTo>
                    <a:pt x="0" y="1378584"/>
                  </a:moveTo>
                  <a:lnTo>
                    <a:pt x="26746" y="1336947"/>
                  </a:lnTo>
                  <a:lnTo>
                    <a:pt x="54116" y="1295860"/>
                  </a:lnTo>
                  <a:lnTo>
                    <a:pt x="82103" y="1255328"/>
                  </a:lnTo>
                  <a:lnTo>
                    <a:pt x="110696" y="1215354"/>
                  </a:lnTo>
                  <a:lnTo>
                    <a:pt x="139888" y="1175943"/>
                  </a:lnTo>
                  <a:lnTo>
                    <a:pt x="169670" y="1137099"/>
                  </a:lnTo>
                  <a:lnTo>
                    <a:pt x="200032" y="1098827"/>
                  </a:lnTo>
                  <a:lnTo>
                    <a:pt x="230967" y="1061130"/>
                  </a:lnTo>
                  <a:lnTo>
                    <a:pt x="262466" y="1024014"/>
                  </a:lnTo>
                  <a:lnTo>
                    <a:pt x="294519" y="987482"/>
                  </a:lnTo>
                  <a:lnTo>
                    <a:pt x="327119" y="951539"/>
                  </a:lnTo>
                  <a:lnTo>
                    <a:pt x="360257" y="916189"/>
                  </a:lnTo>
                  <a:lnTo>
                    <a:pt x="393923" y="881436"/>
                  </a:lnTo>
                  <a:lnTo>
                    <a:pt x="428110" y="847285"/>
                  </a:lnTo>
                  <a:lnTo>
                    <a:pt x="462808" y="813740"/>
                  </a:lnTo>
                  <a:lnTo>
                    <a:pt x="498010" y="780806"/>
                  </a:lnTo>
                  <a:lnTo>
                    <a:pt x="533705" y="748486"/>
                  </a:lnTo>
                  <a:lnTo>
                    <a:pt x="569886" y="716784"/>
                  </a:lnTo>
                  <a:lnTo>
                    <a:pt x="606544" y="685706"/>
                  </a:lnTo>
                  <a:lnTo>
                    <a:pt x="643670" y="655256"/>
                  </a:lnTo>
                  <a:lnTo>
                    <a:pt x="681255" y="625437"/>
                  </a:lnTo>
                  <a:lnTo>
                    <a:pt x="719291" y="596255"/>
                  </a:lnTo>
                  <a:lnTo>
                    <a:pt x="757770" y="567712"/>
                  </a:lnTo>
                  <a:lnTo>
                    <a:pt x="796682" y="539815"/>
                  </a:lnTo>
                  <a:lnTo>
                    <a:pt x="836018" y="512567"/>
                  </a:lnTo>
                  <a:lnTo>
                    <a:pt x="875771" y="485972"/>
                  </a:lnTo>
                  <a:lnTo>
                    <a:pt x="915931" y="460034"/>
                  </a:lnTo>
                  <a:lnTo>
                    <a:pt x="956489" y="434759"/>
                  </a:lnTo>
                  <a:lnTo>
                    <a:pt x="997438" y="410150"/>
                  </a:lnTo>
                  <a:lnTo>
                    <a:pt x="1038768" y="386211"/>
                  </a:lnTo>
                  <a:lnTo>
                    <a:pt x="1080470" y="362947"/>
                  </a:lnTo>
                  <a:lnTo>
                    <a:pt x="1122537" y="340363"/>
                  </a:lnTo>
                  <a:lnTo>
                    <a:pt x="1164959" y="318462"/>
                  </a:lnTo>
                  <a:lnTo>
                    <a:pt x="1207727" y="297249"/>
                  </a:lnTo>
                  <a:lnTo>
                    <a:pt x="1250834" y="276727"/>
                  </a:lnTo>
                  <a:lnTo>
                    <a:pt x="1294270" y="256903"/>
                  </a:lnTo>
                  <a:lnTo>
                    <a:pt x="1338026" y="237778"/>
                  </a:lnTo>
                  <a:lnTo>
                    <a:pt x="1382094" y="219359"/>
                  </a:lnTo>
                  <a:lnTo>
                    <a:pt x="1426465" y="201650"/>
                  </a:lnTo>
                  <a:lnTo>
                    <a:pt x="1471131" y="184654"/>
                  </a:lnTo>
                  <a:lnTo>
                    <a:pt x="1516082" y="168375"/>
                  </a:lnTo>
                  <a:lnTo>
                    <a:pt x="1561311" y="152819"/>
                  </a:lnTo>
                  <a:lnTo>
                    <a:pt x="1606808" y="137990"/>
                  </a:lnTo>
                  <a:lnTo>
                    <a:pt x="1652565" y="123891"/>
                  </a:lnTo>
                  <a:lnTo>
                    <a:pt x="1698573" y="110528"/>
                  </a:lnTo>
                  <a:lnTo>
                    <a:pt x="1744824" y="97904"/>
                  </a:lnTo>
                  <a:lnTo>
                    <a:pt x="1791308" y="86024"/>
                  </a:lnTo>
                  <a:lnTo>
                    <a:pt x="1838017" y="74891"/>
                  </a:lnTo>
                  <a:lnTo>
                    <a:pt x="1884943" y="64512"/>
                  </a:lnTo>
                  <a:lnTo>
                    <a:pt x="1932076" y="54889"/>
                  </a:lnTo>
                  <a:lnTo>
                    <a:pt x="1979408" y="46026"/>
                  </a:lnTo>
                  <a:lnTo>
                    <a:pt x="2026931" y="37930"/>
                  </a:lnTo>
                  <a:lnTo>
                    <a:pt x="2074635" y="30602"/>
                  </a:lnTo>
                  <a:lnTo>
                    <a:pt x="2122512" y="24049"/>
                  </a:lnTo>
                  <a:lnTo>
                    <a:pt x="2170554" y="18274"/>
                  </a:lnTo>
                  <a:lnTo>
                    <a:pt x="2218751" y="13281"/>
                  </a:lnTo>
                  <a:lnTo>
                    <a:pt x="2267095" y="9076"/>
                  </a:lnTo>
                  <a:lnTo>
                    <a:pt x="2315577" y="5661"/>
                  </a:lnTo>
                  <a:lnTo>
                    <a:pt x="2364188" y="3042"/>
                  </a:lnTo>
                  <a:lnTo>
                    <a:pt x="2412921" y="1222"/>
                  </a:lnTo>
                  <a:lnTo>
                    <a:pt x="2461766" y="207"/>
                  </a:lnTo>
                  <a:lnTo>
                    <a:pt x="2510714" y="0"/>
                  </a:lnTo>
                  <a:lnTo>
                    <a:pt x="2559757" y="605"/>
                  </a:lnTo>
                  <a:lnTo>
                    <a:pt x="2608886" y="2028"/>
                  </a:lnTo>
                  <a:lnTo>
                    <a:pt x="2658092" y="4271"/>
                  </a:lnTo>
                  <a:lnTo>
                    <a:pt x="2707368" y="7341"/>
                  </a:lnTo>
                  <a:lnTo>
                    <a:pt x="2756703" y="11240"/>
                  </a:lnTo>
                  <a:lnTo>
                    <a:pt x="2499161" y="2954595"/>
                  </a:lnTo>
                  <a:lnTo>
                    <a:pt x="0" y="1378584"/>
                  </a:lnTo>
                  <a:close/>
                </a:path>
              </a:pathLst>
            </a:custGeom>
            <a:ln w="16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62762" y="2927594"/>
            <a:ext cx="5370195" cy="2672715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3300" b="1" dirty="0">
                <a:solidFill>
                  <a:srgbClr val="0D4F8B"/>
                </a:solidFill>
                <a:latin typeface="Trebuchet MS"/>
                <a:cs typeface="Trebuchet MS"/>
              </a:rPr>
              <a:t>Συνολικοί</a:t>
            </a:r>
            <a:r>
              <a:rPr sz="3300" b="1" spc="-2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3300" b="1" dirty="0">
                <a:solidFill>
                  <a:srgbClr val="0D4F8B"/>
                </a:solidFill>
                <a:latin typeface="Trebuchet MS"/>
                <a:cs typeface="Trebuchet MS"/>
              </a:rPr>
              <a:t>Διαθέσιμοι</a:t>
            </a:r>
            <a:r>
              <a:rPr sz="3300" b="1" spc="-3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3300" b="1" spc="-10" dirty="0">
                <a:solidFill>
                  <a:srgbClr val="0D4F8B"/>
                </a:solidFill>
                <a:latin typeface="Trebuchet MS"/>
                <a:cs typeface="Trebuchet MS"/>
              </a:rPr>
              <a:t>Πόροι</a:t>
            </a:r>
            <a:endParaRPr sz="3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80"/>
              </a:spcBef>
            </a:pPr>
            <a:r>
              <a:rPr sz="4950" b="1" dirty="0">
                <a:solidFill>
                  <a:srgbClr val="00BCDE"/>
                </a:solidFill>
                <a:latin typeface="Trebuchet MS"/>
                <a:cs typeface="Trebuchet MS"/>
              </a:rPr>
              <a:t>3.606,84</a:t>
            </a:r>
            <a:r>
              <a:rPr sz="4950" b="1" spc="-10" dirty="0">
                <a:solidFill>
                  <a:srgbClr val="00BCDE"/>
                </a:solidFill>
                <a:latin typeface="Trebuchet MS"/>
                <a:cs typeface="Trebuchet MS"/>
              </a:rPr>
              <a:t> </a:t>
            </a:r>
            <a:r>
              <a:rPr sz="4950" b="1" spc="-50" dirty="0">
                <a:solidFill>
                  <a:srgbClr val="00BCDE"/>
                </a:solidFill>
                <a:latin typeface="Trebuchet MS"/>
                <a:cs typeface="Trebuchet MS"/>
              </a:rPr>
              <a:t>€</a:t>
            </a:r>
            <a:endParaRPr sz="4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sz="3300" dirty="0">
                <a:solidFill>
                  <a:srgbClr val="414042"/>
                </a:solidFill>
                <a:latin typeface="Trebuchet MS"/>
                <a:cs typeface="Trebuchet MS"/>
              </a:rPr>
              <a:t>εκ</a:t>
            </a:r>
            <a:r>
              <a:rPr sz="33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300" dirty="0">
                <a:solidFill>
                  <a:srgbClr val="414042"/>
                </a:solidFill>
                <a:latin typeface="Trebuchet MS"/>
                <a:cs typeface="Trebuchet MS"/>
              </a:rPr>
              <a:t>των</a:t>
            </a:r>
            <a:r>
              <a:rPr sz="3300" spc="-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3300" spc="-10" dirty="0">
                <a:solidFill>
                  <a:srgbClr val="414042"/>
                </a:solidFill>
                <a:latin typeface="Trebuchet MS"/>
                <a:cs typeface="Trebuchet MS"/>
              </a:rPr>
              <a:t>οποίων: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61530" y="5231743"/>
            <a:ext cx="1691639" cy="295910"/>
          </a:xfrm>
          <a:custGeom>
            <a:avLst/>
            <a:gdLst/>
            <a:ahLst/>
            <a:cxnLst/>
            <a:rect l="l" t="t" r="r" b="b"/>
            <a:pathLst>
              <a:path w="1691639" h="295910">
                <a:moveTo>
                  <a:pt x="1691247" y="0"/>
                </a:moveTo>
                <a:lnTo>
                  <a:pt x="0" y="0"/>
                </a:lnTo>
                <a:lnTo>
                  <a:pt x="0" y="295778"/>
                </a:lnTo>
                <a:lnTo>
                  <a:pt x="1691247" y="295778"/>
                </a:lnTo>
                <a:lnTo>
                  <a:pt x="1691247" y="211300"/>
                </a:lnTo>
                <a:lnTo>
                  <a:pt x="845623" y="211300"/>
                </a:lnTo>
                <a:lnTo>
                  <a:pt x="820562" y="206443"/>
                </a:lnTo>
                <a:lnTo>
                  <a:pt x="800448" y="193064"/>
                </a:lnTo>
                <a:lnTo>
                  <a:pt x="787069" y="172950"/>
                </a:lnTo>
                <a:lnTo>
                  <a:pt x="782212" y="147889"/>
                </a:lnTo>
                <a:lnTo>
                  <a:pt x="787069" y="122827"/>
                </a:lnTo>
                <a:lnTo>
                  <a:pt x="800448" y="102714"/>
                </a:lnTo>
                <a:lnTo>
                  <a:pt x="820562" y="89334"/>
                </a:lnTo>
                <a:lnTo>
                  <a:pt x="845623" y="84478"/>
                </a:lnTo>
                <a:lnTo>
                  <a:pt x="1691247" y="84478"/>
                </a:lnTo>
                <a:lnTo>
                  <a:pt x="1691247" y="0"/>
                </a:lnTo>
                <a:close/>
              </a:path>
              <a:path w="1691639" h="295910">
                <a:moveTo>
                  <a:pt x="1691247" y="84478"/>
                </a:moveTo>
                <a:lnTo>
                  <a:pt x="845623" y="84478"/>
                </a:lnTo>
                <a:lnTo>
                  <a:pt x="870684" y="89334"/>
                </a:lnTo>
                <a:lnTo>
                  <a:pt x="890798" y="102714"/>
                </a:lnTo>
                <a:lnTo>
                  <a:pt x="904177" y="122827"/>
                </a:lnTo>
                <a:lnTo>
                  <a:pt x="909034" y="147889"/>
                </a:lnTo>
                <a:lnTo>
                  <a:pt x="904177" y="172950"/>
                </a:lnTo>
                <a:lnTo>
                  <a:pt x="890798" y="193064"/>
                </a:lnTo>
                <a:lnTo>
                  <a:pt x="870684" y="206443"/>
                </a:lnTo>
                <a:lnTo>
                  <a:pt x="845623" y="211300"/>
                </a:lnTo>
                <a:lnTo>
                  <a:pt x="1691247" y="211300"/>
                </a:lnTo>
                <a:lnTo>
                  <a:pt x="1691247" y="84478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761530" y="4005652"/>
            <a:ext cx="1691639" cy="1141730"/>
            <a:chOff x="4761530" y="4005652"/>
            <a:chExt cx="1691639" cy="1141730"/>
          </a:xfrm>
        </p:grpSpPr>
        <p:sp>
          <p:nvSpPr>
            <p:cNvPr id="14" name="object 14"/>
            <p:cNvSpPr/>
            <p:nvPr/>
          </p:nvSpPr>
          <p:spPr>
            <a:xfrm>
              <a:off x="5183710" y="4513784"/>
              <a:ext cx="212725" cy="85090"/>
            </a:xfrm>
            <a:custGeom>
              <a:avLst/>
              <a:gdLst/>
              <a:ahLst/>
              <a:cxnLst/>
              <a:rect l="l" t="t" r="r" b="b"/>
              <a:pathLst>
                <a:path w="212725" h="85089">
                  <a:moveTo>
                    <a:pt x="212353" y="0"/>
                  </a:moveTo>
                  <a:lnTo>
                    <a:pt x="0" y="0"/>
                  </a:lnTo>
                  <a:lnTo>
                    <a:pt x="0" y="84688"/>
                  </a:lnTo>
                  <a:lnTo>
                    <a:pt x="212353" y="84688"/>
                  </a:lnTo>
                  <a:lnTo>
                    <a:pt x="212353" y="0"/>
                  </a:lnTo>
                  <a:close/>
                </a:path>
              </a:pathLst>
            </a:custGeom>
            <a:solidFill>
              <a:srgbClr val="79C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83710" y="4344406"/>
              <a:ext cx="212725" cy="85090"/>
            </a:xfrm>
            <a:custGeom>
              <a:avLst/>
              <a:gdLst/>
              <a:ahLst/>
              <a:cxnLst/>
              <a:rect l="l" t="t" r="r" b="b"/>
              <a:pathLst>
                <a:path w="212725" h="85089">
                  <a:moveTo>
                    <a:pt x="212353" y="0"/>
                  </a:moveTo>
                  <a:lnTo>
                    <a:pt x="0" y="0"/>
                  </a:lnTo>
                  <a:lnTo>
                    <a:pt x="0" y="84688"/>
                  </a:lnTo>
                  <a:lnTo>
                    <a:pt x="212353" y="84688"/>
                  </a:lnTo>
                  <a:lnTo>
                    <a:pt x="212353" y="0"/>
                  </a:lnTo>
                  <a:close/>
                </a:path>
              </a:pathLst>
            </a:custGeom>
            <a:solidFill>
              <a:srgbClr val="18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83710" y="4175029"/>
              <a:ext cx="212725" cy="85090"/>
            </a:xfrm>
            <a:custGeom>
              <a:avLst/>
              <a:gdLst/>
              <a:ahLst/>
              <a:cxnLst/>
              <a:rect l="l" t="t" r="r" b="b"/>
              <a:pathLst>
                <a:path w="212725" h="85089">
                  <a:moveTo>
                    <a:pt x="212353" y="0"/>
                  </a:moveTo>
                  <a:lnTo>
                    <a:pt x="0" y="0"/>
                  </a:lnTo>
                  <a:lnTo>
                    <a:pt x="0" y="84688"/>
                  </a:lnTo>
                  <a:lnTo>
                    <a:pt x="212353" y="84688"/>
                  </a:lnTo>
                  <a:lnTo>
                    <a:pt x="212353" y="0"/>
                  </a:lnTo>
                  <a:close/>
                </a:path>
              </a:pathLst>
            </a:custGeom>
            <a:solidFill>
              <a:srgbClr val="79C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1530" y="4005652"/>
              <a:ext cx="1691639" cy="1141730"/>
            </a:xfrm>
            <a:custGeom>
              <a:avLst/>
              <a:gdLst/>
              <a:ahLst/>
              <a:cxnLst/>
              <a:rect l="l" t="t" r="r" b="b"/>
              <a:pathLst>
                <a:path w="1691639" h="1141729">
                  <a:moveTo>
                    <a:pt x="761040" y="0"/>
                  </a:moveTo>
                  <a:lnTo>
                    <a:pt x="295989" y="0"/>
                  </a:lnTo>
                  <a:lnTo>
                    <a:pt x="279552" y="3341"/>
                  </a:lnTo>
                  <a:lnTo>
                    <a:pt x="266087" y="12429"/>
                  </a:lnTo>
                  <a:lnTo>
                    <a:pt x="256987" y="25862"/>
                  </a:lnTo>
                  <a:lnTo>
                    <a:pt x="253644" y="42239"/>
                  </a:lnTo>
                  <a:lnTo>
                    <a:pt x="253644" y="338228"/>
                  </a:lnTo>
                  <a:lnTo>
                    <a:pt x="211405" y="338228"/>
                  </a:lnTo>
                  <a:lnTo>
                    <a:pt x="178548" y="344895"/>
                  </a:lnTo>
                  <a:lnTo>
                    <a:pt x="151655" y="363047"/>
                  </a:lnTo>
                  <a:lnTo>
                    <a:pt x="133491" y="389909"/>
                  </a:lnTo>
                  <a:lnTo>
                    <a:pt x="126822" y="422706"/>
                  </a:lnTo>
                  <a:lnTo>
                    <a:pt x="126822" y="676351"/>
                  </a:lnTo>
                  <a:lnTo>
                    <a:pt x="0" y="972340"/>
                  </a:lnTo>
                  <a:lnTo>
                    <a:pt x="0" y="1141402"/>
                  </a:lnTo>
                  <a:lnTo>
                    <a:pt x="1691247" y="1141402"/>
                  </a:lnTo>
                  <a:lnTo>
                    <a:pt x="1691247" y="972340"/>
                  </a:lnTo>
                  <a:lnTo>
                    <a:pt x="1564424" y="676351"/>
                  </a:lnTo>
                  <a:lnTo>
                    <a:pt x="338228" y="676351"/>
                  </a:lnTo>
                  <a:lnTo>
                    <a:pt x="338228" y="84583"/>
                  </a:lnTo>
                  <a:lnTo>
                    <a:pt x="803384" y="84583"/>
                  </a:lnTo>
                  <a:lnTo>
                    <a:pt x="803384" y="42239"/>
                  </a:lnTo>
                  <a:lnTo>
                    <a:pt x="800041" y="25862"/>
                  </a:lnTo>
                  <a:lnTo>
                    <a:pt x="790941" y="12429"/>
                  </a:lnTo>
                  <a:lnTo>
                    <a:pt x="777477" y="3341"/>
                  </a:lnTo>
                  <a:lnTo>
                    <a:pt x="761040" y="0"/>
                  </a:lnTo>
                  <a:close/>
                </a:path>
                <a:path w="1691639" h="1141729">
                  <a:moveTo>
                    <a:pt x="803384" y="84583"/>
                  </a:moveTo>
                  <a:lnTo>
                    <a:pt x="718801" y="84583"/>
                  </a:lnTo>
                  <a:lnTo>
                    <a:pt x="718801" y="676351"/>
                  </a:lnTo>
                  <a:lnTo>
                    <a:pt x="930206" y="676351"/>
                  </a:lnTo>
                  <a:lnTo>
                    <a:pt x="930206" y="465050"/>
                  </a:lnTo>
                  <a:lnTo>
                    <a:pt x="1564424" y="465050"/>
                  </a:lnTo>
                  <a:lnTo>
                    <a:pt x="1564424" y="422706"/>
                  </a:lnTo>
                  <a:lnTo>
                    <a:pt x="1557755" y="389909"/>
                  </a:lnTo>
                  <a:lnTo>
                    <a:pt x="1539592" y="363047"/>
                  </a:lnTo>
                  <a:lnTo>
                    <a:pt x="1512698" y="344895"/>
                  </a:lnTo>
                  <a:lnTo>
                    <a:pt x="1479841" y="338228"/>
                  </a:lnTo>
                  <a:lnTo>
                    <a:pt x="803384" y="338228"/>
                  </a:lnTo>
                  <a:lnTo>
                    <a:pt x="803384" y="84583"/>
                  </a:lnTo>
                  <a:close/>
                </a:path>
                <a:path w="1691639" h="1141729">
                  <a:moveTo>
                    <a:pt x="1564424" y="465050"/>
                  </a:moveTo>
                  <a:lnTo>
                    <a:pt x="1437602" y="465050"/>
                  </a:lnTo>
                  <a:lnTo>
                    <a:pt x="1437602" y="676351"/>
                  </a:lnTo>
                  <a:lnTo>
                    <a:pt x="1564424" y="676351"/>
                  </a:lnTo>
                  <a:lnTo>
                    <a:pt x="1564424" y="465050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357" y="6613201"/>
            <a:ext cx="242690" cy="20603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357" y="7817804"/>
            <a:ext cx="242690" cy="20603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357" y="8537026"/>
            <a:ext cx="242690" cy="20603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441966" y="6337925"/>
            <a:ext cx="5774055" cy="2480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4000">
              <a:lnSpc>
                <a:spcPct val="151500"/>
              </a:lnSpc>
              <a:spcBef>
                <a:spcPts val="95"/>
              </a:spcBef>
            </a:pP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1.371,56</a:t>
            </a:r>
            <a:r>
              <a:rPr sz="2300" b="1" spc="-6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εκατ.</a:t>
            </a:r>
            <a:r>
              <a:rPr sz="2300" b="1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€</a:t>
            </a:r>
            <a:r>
              <a:rPr sz="2300" b="1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(ΚΣ)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Ευρωπαϊκό 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Ταμείο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Περιφερειακής Ανάπτυξης</a:t>
            </a:r>
            <a:r>
              <a:rPr sz="2300" spc="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(ΕΤΠΑ),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45"/>
              </a:spcBef>
            </a:pP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1.606,45</a:t>
            </a:r>
            <a:r>
              <a:rPr sz="2300" b="1" spc="-6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εκατ.</a:t>
            </a:r>
            <a:r>
              <a:rPr sz="2300" b="1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€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(ΚΣ)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Ταμείο</a:t>
            </a:r>
            <a:r>
              <a:rPr sz="2300" spc="-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Συνοχης</a:t>
            </a:r>
            <a:r>
              <a:rPr sz="2300" spc="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414042"/>
                </a:solidFill>
                <a:latin typeface="Trebuchet MS"/>
                <a:cs typeface="Trebuchet MS"/>
              </a:rPr>
              <a:t>(ΤΣ)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628,83</a:t>
            </a:r>
            <a:r>
              <a:rPr sz="2300" b="1" spc="-3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εκατ.</a:t>
            </a:r>
            <a:r>
              <a:rPr sz="2300" b="1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€</a:t>
            </a:r>
            <a:r>
              <a:rPr sz="2300" b="1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Εθνική</a:t>
            </a:r>
            <a:r>
              <a:rPr sz="2300" spc="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Συμμετοχή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58397" y="7962685"/>
            <a:ext cx="845819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1,606.45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80863" y="5101490"/>
            <a:ext cx="65786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628.83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82437" y="2730415"/>
            <a:ext cx="454152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b="1" dirty="0">
                <a:solidFill>
                  <a:srgbClr val="0D4F8B"/>
                </a:solidFill>
                <a:latin typeface="Trebuchet MS"/>
                <a:cs typeface="Trebuchet MS"/>
              </a:rPr>
              <a:t>Συνολικοί διαθέσιμοι</a:t>
            </a:r>
            <a:r>
              <a:rPr sz="1650" b="1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0D4F8B"/>
                </a:solidFill>
                <a:latin typeface="Trebuchet MS"/>
                <a:cs typeface="Trebuchet MS"/>
              </a:rPr>
              <a:t>πόροι </a:t>
            </a:r>
            <a:r>
              <a:rPr sz="1650" b="1" spc="-10" dirty="0">
                <a:solidFill>
                  <a:srgbClr val="0D4F8B"/>
                </a:solidFill>
                <a:latin typeface="Trebuchet MS"/>
                <a:cs typeface="Trebuchet MS"/>
              </a:rPr>
              <a:t>3.606.846.168,00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608646" y="5511745"/>
            <a:ext cx="845819" cy="773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4470">
              <a:lnSpc>
                <a:spcPct val="148700"/>
              </a:lnSpc>
              <a:spcBef>
                <a:spcPts val="95"/>
              </a:spcBef>
            </a:pPr>
            <a:r>
              <a:rPr sz="1650" spc="-20" dirty="0">
                <a:solidFill>
                  <a:srgbClr val="FFFFFF"/>
                </a:solidFill>
                <a:latin typeface="Trebuchet MS"/>
                <a:cs typeface="Trebuchet MS"/>
              </a:rPr>
              <a:t>ΕΤΠΑ </a:t>
            </a: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1,371.56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143823" y="4304109"/>
            <a:ext cx="1017905" cy="525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960"/>
              </a:lnSpc>
              <a:spcBef>
                <a:spcPts val="110"/>
              </a:spcBef>
            </a:pP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Εθνική</a:t>
            </a:r>
            <a:endParaRPr sz="1650">
              <a:latin typeface="Trebuchet MS"/>
              <a:cs typeface="Trebuchet MS"/>
            </a:endParaRPr>
          </a:p>
          <a:p>
            <a:pPr algn="ctr">
              <a:lnSpc>
                <a:spcPts val="1960"/>
              </a:lnSpc>
            </a:pP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Συμμετοχή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371556" y="7466665"/>
            <a:ext cx="26289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25" dirty="0">
                <a:solidFill>
                  <a:srgbClr val="FFFFFF"/>
                </a:solidFill>
                <a:latin typeface="Trebuchet MS"/>
                <a:cs typeface="Trebuchet MS"/>
              </a:rPr>
              <a:t>ΤΣ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00" y="1411479"/>
            <a:ext cx="3309620" cy="64769"/>
          </a:xfrm>
          <a:custGeom>
            <a:avLst/>
            <a:gdLst/>
            <a:ahLst/>
            <a:cxnLst/>
            <a:rect l="l" t="t" r="r" b="b"/>
            <a:pathLst>
              <a:path w="3309620" h="64769">
                <a:moveTo>
                  <a:pt x="3309181" y="0"/>
                </a:moveTo>
                <a:lnTo>
                  <a:pt x="0" y="0"/>
                </a:lnTo>
                <a:lnTo>
                  <a:pt x="0" y="64464"/>
                </a:lnTo>
                <a:lnTo>
                  <a:pt x="3309181" y="64464"/>
                </a:lnTo>
                <a:lnTo>
                  <a:pt x="3309181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ΣΤΡΑΤΗΓΙΚΗ</a:t>
            </a:r>
            <a:r>
              <a:rPr spc="5" dirty="0"/>
              <a:t> </a:t>
            </a:r>
            <a:r>
              <a:rPr dirty="0"/>
              <a:t>ΤΟΥ</a:t>
            </a:r>
            <a:r>
              <a:rPr spc="15" dirty="0"/>
              <a:t> </a:t>
            </a:r>
            <a:r>
              <a:rPr spc="-10" dirty="0"/>
              <a:t>ΠΡΟΓΡΑΜΜΑΤΟΣ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86792"/>
              </p:ext>
            </p:extLst>
          </p:nvPr>
        </p:nvGraphicFramePr>
        <p:xfrm>
          <a:off x="1417423" y="2254389"/>
          <a:ext cx="17052924" cy="9344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0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57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ΒΑΣΙΚΕΣ</a:t>
                      </a:r>
                      <a:r>
                        <a:rPr sz="2050" b="1" spc="4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ΠΡΟΚΛΗΣΕΙΣ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247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ΚΥΡΙΕΣ</a:t>
                      </a:r>
                      <a:r>
                        <a:rPr sz="2050" b="1" spc="85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ΚΑΤΗΓΟΡΙΕΣ</a:t>
                      </a:r>
                      <a:r>
                        <a:rPr sz="2050" b="1" spc="9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ΔΡΑΣΕΩΝ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</a:txBody>
                  <a:tcPr marL="0" marR="0" marT="247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593">
                <a:tc>
                  <a:txBody>
                    <a:bodyPr/>
                    <a:lstStyle/>
                    <a:p>
                      <a:pPr marL="95250" marR="719455">
                        <a:lnSpc>
                          <a:spcPct val="101099"/>
                        </a:lnSpc>
                      </a:pPr>
                      <a:endParaRPr lang="el-GR" sz="205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719455">
                        <a:lnSpc>
                          <a:spcPct val="101099"/>
                        </a:lnSpc>
                      </a:pPr>
                      <a:r>
                        <a:rPr sz="2050" dirty="0" err="1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Ενεργο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βόρο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δημόσιο</a:t>
                      </a:r>
                      <a:r>
                        <a:rPr sz="2050" spc="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ιδιωτικό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κτιριακό</a:t>
                      </a:r>
                      <a:r>
                        <a:rPr sz="2050" spc="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απόθεμα.</a:t>
                      </a: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71945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71945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71945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71945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719455">
                        <a:lnSpc>
                          <a:spcPct val="101099"/>
                        </a:lnSpc>
                      </a:pPr>
                      <a:r>
                        <a:rPr lang="el-GR"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Στεγαστικό πρόβλημα με παράλληλα μεγάλο κτηριακό απόθεμα που χρήζει ανακαίνισης 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</a:txBody>
                  <a:tcPr marL="0" marR="0" marT="219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l-GR" sz="2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l-GR" sz="2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882015">
                        <a:lnSpc>
                          <a:spcPct val="101099"/>
                        </a:lnSpc>
                        <a:spcBef>
                          <a:spcPts val="1595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Υπ</a:t>
                      </a:r>
                      <a:r>
                        <a:rPr sz="2050" dirty="0" err="1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οστήριξη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προγραμμάτων</a:t>
                      </a:r>
                      <a:r>
                        <a:rPr sz="2050" spc="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ανακαίνισης</a:t>
                      </a:r>
                      <a:r>
                        <a:rPr sz="2050" spc="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λειτουργικής</a:t>
                      </a:r>
                      <a:r>
                        <a:rPr sz="2050" spc="10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επανένταξης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κτιρίων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υψηλό</a:t>
                      </a:r>
                      <a:r>
                        <a:rPr sz="205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ανθρακικό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αποτύπωμα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ταυτόχρονα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μεγάλη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95885" marR="690245">
                        <a:lnSpc>
                          <a:spcPct val="101099"/>
                        </a:lnSpc>
                        <a:spcBef>
                          <a:spcPts val="5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αρχιτεκτονική</a:t>
                      </a:r>
                      <a:r>
                        <a:rPr sz="2050" spc="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αξία,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προτεραιότητα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στην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Ενεργειακή</a:t>
                      </a:r>
                      <a:r>
                        <a:rPr sz="2050" spc="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Αναβάθμιση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Δημόσιων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κτιρίων</a:t>
                      </a:r>
                      <a:r>
                        <a:rPr lang="el-GR"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</a:p>
                    <a:p>
                      <a:pPr marL="95885" marR="690245">
                        <a:lnSpc>
                          <a:spcPct val="101099"/>
                        </a:lnSpc>
                        <a:spcBef>
                          <a:spcPts val="5"/>
                        </a:spcBef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885" marR="690245">
                        <a:lnSpc>
                          <a:spcPct val="101099"/>
                        </a:lnSpc>
                        <a:spcBef>
                          <a:spcPts val="5"/>
                        </a:spcBef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885" marR="690245">
                        <a:lnSpc>
                          <a:spcPct val="101099"/>
                        </a:lnSpc>
                        <a:spcBef>
                          <a:spcPts val="5"/>
                        </a:spcBef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885" marR="690245">
                        <a:lnSpc>
                          <a:spcPct val="101099"/>
                        </a:lnSpc>
                        <a:spcBef>
                          <a:spcPts val="5"/>
                        </a:spcBef>
                      </a:pPr>
                      <a:r>
                        <a:rPr lang="el-GR"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Υποστήριξη προγράμματος ανακαίνισης κλειστών και ανοικτών ιδιωτικών κατοικιών προκειμένου να αυξηθεί ο αριθμός των βιώσιμων και ποιοτικών κατοικιών προς διάθεση στην αγορά 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7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lang="el-GR" sz="2050" dirty="0">
                        <a:latin typeface="Times New Roman"/>
                        <a:cs typeface="Times New Roman"/>
                      </a:endParaRPr>
                    </a:p>
                    <a:p>
                      <a:pPr marL="95250" marR="1005840">
                        <a:lnSpc>
                          <a:spcPct val="101200"/>
                        </a:lnSpc>
                      </a:pPr>
                      <a:endParaRPr lang="el-GR" sz="205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1005840">
                        <a:lnSpc>
                          <a:spcPct val="101200"/>
                        </a:lnSpc>
                      </a:pPr>
                      <a:r>
                        <a:rPr lang="el-GR"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</a:t>
                      </a:r>
                      <a:r>
                        <a:rPr sz="2050" dirty="0" err="1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ισφάλει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</a:t>
                      </a:r>
                      <a:r>
                        <a:rPr sz="205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για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τον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ενεργειακό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εφοδιασμό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Χώρας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από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εισαγόμενες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πηγές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ενέργειας</a:t>
                      </a: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1005840">
                        <a:lnSpc>
                          <a:spcPct val="101200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1005840">
                        <a:lnSpc>
                          <a:spcPct val="101200"/>
                        </a:lnSpc>
                      </a:pPr>
                      <a:endParaRPr lang="el-GR" sz="2050" dirty="0">
                        <a:latin typeface="Trebuchet MS"/>
                        <a:cs typeface="Trebuchet MS"/>
                      </a:endParaRPr>
                    </a:p>
                    <a:p>
                      <a:pPr marL="95250" marR="1005840">
                        <a:lnSpc>
                          <a:spcPct val="101200"/>
                        </a:lnSpc>
                      </a:pPr>
                      <a:endParaRPr lang="el-GR" sz="2050" dirty="0">
                        <a:latin typeface="Trebuchet MS"/>
                        <a:cs typeface="Trebuchet MS"/>
                      </a:endParaRPr>
                    </a:p>
                    <a:p>
                      <a:pPr marL="95250" marR="1005840">
                        <a:lnSpc>
                          <a:spcPct val="101200"/>
                        </a:lnSpc>
                      </a:pPr>
                      <a:r>
                        <a:rPr lang="el-GR" sz="2050" dirty="0">
                          <a:latin typeface="Trebuchet MS"/>
                          <a:cs typeface="Trebuchet MS"/>
                        </a:rPr>
                        <a:t>Περιορισμένη ενεργειακή ασφάλεια και ελλιπής </a:t>
                      </a:r>
                    </a:p>
                    <a:p>
                      <a:pPr marL="95250" marR="1005840">
                        <a:lnSpc>
                          <a:spcPct val="101200"/>
                        </a:lnSpc>
                      </a:pPr>
                      <a:r>
                        <a:rPr lang="el-GR" sz="2050" dirty="0" err="1">
                          <a:latin typeface="Trebuchet MS"/>
                          <a:cs typeface="Trebuchet MS"/>
                        </a:rPr>
                        <a:t>διασυνδεσιμότητα</a:t>
                      </a:r>
                      <a:r>
                        <a:rPr lang="el-GR" sz="2050" dirty="0">
                          <a:latin typeface="Trebuchet MS"/>
                          <a:cs typeface="Trebuchet MS"/>
                        </a:rPr>
                        <a:t> νησιωτικής και ηπειρωτικής χώρας</a:t>
                      </a:r>
                    </a:p>
                    <a:p>
                      <a:pPr marL="95250" marR="1005840">
                        <a:lnSpc>
                          <a:spcPct val="101200"/>
                        </a:lnSpc>
                      </a:pPr>
                      <a:endParaRPr sz="20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l-GR" sz="20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l-GR" sz="2050" dirty="0">
                        <a:latin typeface="Times New Roman"/>
                        <a:cs typeface="Times New Roman"/>
                      </a:endParaRPr>
                    </a:p>
                    <a:p>
                      <a:pPr marL="95885" marR="220979">
                        <a:lnSpc>
                          <a:spcPct val="101200"/>
                        </a:lnSpc>
                      </a:pPr>
                      <a:endParaRPr lang="el-GR" sz="205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885" marR="220979">
                        <a:lnSpc>
                          <a:spcPct val="101200"/>
                        </a:lnSpc>
                      </a:pPr>
                      <a:r>
                        <a:rPr sz="2050" dirty="0" err="1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Ανά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πτυξη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καινοτόμων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τεχνολογικών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εφαρμογών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για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παραγωγή</a:t>
                      </a:r>
                      <a:r>
                        <a:rPr sz="205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ηλεκτρικής,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θερμικής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ψυκτικής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ενέργειας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από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ΑΠΕ</a:t>
                      </a:r>
                      <a:endParaRPr lang="el-GR" sz="2050" spc="-25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885" marR="220979">
                        <a:lnSpc>
                          <a:spcPct val="101200"/>
                        </a:lnSpc>
                      </a:pPr>
                      <a:endParaRPr lang="el-GR" sz="2050" spc="-25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885" marR="220979">
                        <a:lnSpc>
                          <a:spcPct val="101200"/>
                        </a:lnSpc>
                      </a:pPr>
                      <a:endParaRPr lang="el-GR" sz="2050" spc="-25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885" marR="220979">
                        <a:lnSpc>
                          <a:spcPct val="101200"/>
                        </a:lnSpc>
                      </a:pPr>
                      <a:endParaRPr lang="el-GR" sz="2050" dirty="0">
                        <a:latin typeface="Trebuchet MS"/>
                        <a:cs typeface="Trebuchet MS"/>
                      </a:endParaRPr>
                    </a:p>
                    <a:p>
                      <a:pPr marL="95885" marR="220979">
                        <a:lnSpc>
                          <a:spcPct val="101200"/>
                        </a:lnSpc>
                      </a:pPr>
                      <a:endParaRPr lang="el-GR" sz="2050" dirty="0">
                        <a:latin typeface="Trebuchet MS"/>
                        <a:cs typeface="Trebuchet MS"/>
                      </a:endParaRPr>
                    </a:p>
                    <a:p>
                      <a:pPr marL="95885" marR="220979">
                        <a:lnSpc>
                          <a:spcPct val="101200"/>
                        </a:lnSpc>
                      </a:pPr>
                      <a:r>
                        <a:rPr lang="el-GR" sz="2050" dirty="0">
                          <a:latin typeface="Trebuchet MS"/>
                          <a:cs typeface="Trebuchet MS"/>
                        </a:rPr>
                        <a:t>Αναβάθμιση ή/και κατασκευή νέων δικτύων ηλεκτρικής ενέργειας, κυρίως για τη διασύνδεση της νησιωτικής με την ηπειρωτική χώρα.</a:t>
                      </a:r>
                    </a:p>
                    <a:p>
                      <a:pPr marL="95885" marR="220979">
                        <a:lnSpc>
                          <a:spcPct val="101200"/>
                        </a:lnSpc>
                      </a:pPr>
                      <a:r>
                        <a:rPr lang="el-GR" sz="2050" dirty="0">
                          <a:latin typeface="Trebuchet MS"/>
                          <a:cs typeface="Trebuchet MS"/>
                        </a:rPr>
                        <a:t>Έξυπνα συστήματα αποθήκευσης και διανομής ενέργειας.</a:t>
                      </a:r>
                    </a:p>
                    <a:p>
                      <a:pPr marL="95885" marR="220979">
                        <a:lnSpc>
                          <a:spcPct val="101200"/>
                        </a:lnSpc>
                      </a:pPr>
                      <a:r>
                        <a:rPr lang="el-GR" sz="2050" dirty="0">
                          <a:latin typeface="Trebuchet MS"/>
                          <a:cs typeface="Trebuchet MS"/>
                        </a:rPr>
                        <a:t>Υποδομές μεταφοράς, διανομής και αποθήκευσης ενέργειας.</a:t>
                      </a:r>
                    </a:p>
                    <a:p>
                      <a:pPr marL="95885" marR="220979">
                        <a:lnSpc>
                          <a:spcPct val="101200"/>
                        </a:lnSpc>
                      </a:pPr>
                      <a:r>
                        <a:rPr lang="el-GR" sz="2050" dirty="0">
                          <a:latin typeface="Trebuchet MS"/>
                          <a:cs typeface="Trebuchet MS"/>
                        </a:rPr>
                        <a:t>Υποστηρικτικές ενεργειακές υποδομές. </a:t>
                      </a:r>
                    </a:p>
                    <a:p>
                      <a:pPr marL="95885" marR="220979">
                        <a:lnSpc>
                          <a:spcPct val="101200"/>
                        </a:lnSpc>
                      </a:pPr>
                      <a:endParaRPr sz="20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lang="el-GR" sz="2050" dirty="0">
                        <a:latin typeface="Trebuchet MS"/>
                        <a:cs typeface="Trebuchet MS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l-GR"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lang="el-GR" sz="2050" dirty="0">
                        <a:latin typeface="Times New Roman"/>
                        <a:cs typeface="Times New Roman"/>
                      </a:endParaRPr>
                    </a:p>
                    <a:p>
                      <a:pPr marL="95885" marR="420370">
                        <a:lnSpc>
                          <a:spcPct val="101099"/>
                        </a:lnSpc>
                      </a:pPr>
                      <a:endParaRPr lang="el-GR" sz="2050" dirty="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417423" y="1669878"/>
            <a:ext cx="3072027" cy="574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spc="-10" dirty="0">
                <a:solidFill>
                  <a:srgbClr val="0D4F8B"/>
                </a:solidFill>
                <a:latin typeface="Calibri"/>
                <a:cs typeface="Calibri"/>
              </a:rPr>
              <a:t>ΕΝΕΡΓΕΙΑ</a:t>
            </a:r>
            <a:endParaRPr sz="365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5306" y="4000435"/>
            <a:ext cx="481588" cy="29957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526894" y="3716033"/>
            <a:ext cx="889000" cy="694055"/>
            <a:chOff x="6181015" y="4530216"/>
            <a:chExt cx="889000" cy="6940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5928" y="4530216"/>
              <a:ext cx="783686" cy="4853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1015" y="4957452"/>
              <a:ext cx="428499" cy="2667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9016" y="4604793"/>
              <a:ext cx="338755" cy="20982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2166" y="7562982"/>
            <a:ext cx="481588" cy="29830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449276" y="7375908"/>
            <a:ext cx="889000" cy="694055"/>
            <a:chOff x="6181015" y="6637323"/>
            <a:chExt cx="889000" cy="6940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5928" y="6637323"/>
              <a:ext cx="783686" cy="4853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1015" y="7065823"/>
              <a:ext cx="428499" cy="2654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9016" y="6713164"/>
              <a:ext cx="338755" cy="209825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86821" y="3505056"/>
            <a:ext cx="960648" cy="90503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33876" y="6986184"/>
            <a:ext cx="1113593" cy="1064297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75173AE6-15DC-6632-7015-8E070D82A5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1706" y="8993437"/>
            <a:ext cx="713294" cy="914479"/>
          </a:xfrm>
          <a:prstGeom prst="rect">
            <a:avLst/>
          </a:prstGeom>
        </p:spPr>
      </p:pic>
      <p:grpSp>
        <p:nvGrpSpPr>
          <p:cNvPr id="31" name="object 12">
            <a:extLst>
              <a:ext uri="{FF2B5EF4-FFF2-40B4-BE49-F238E27FC236}">
                <a16:creationId xmlns:a16="http://schemas.microsoft.com/office/drawing/2014/main" id="{A71BA935-23ED-C0FE-B3BF-89BB6579C246}"/>
              </a:ext>
            </a:extLst>
          </p:cNvPr>
          <p:cNvGrpSpPr/>
          <p:nvPr/>
        </p:nvGrpSpPr>
        <p:grpSpPr>
          <a:xfrm>
            <a:off x="6501532" y="9178036"/>
            <a:ext cx="889000" cy="694055"/>
            <a:chOff x="6181015" y="6637323"/>
            <a:chExt cx="889000" cy="694055"/>
          </a:xfrm>
        </p:grpSpPr>
        <p:pic>
          <p:nvPicPr>
            <p:cNvPr id="32" name="object 13">
              <a:extLst>
                <a:ext uri="{FF2B5EF4-FFF2-40B4-BE49-F238E27FC236}">
                  <a16:creationId xmlns:a16="http://schemas.microsoft.com/office/drawing/2014/main" id="{E3FCC0C5-2B27-228C-C589-64F779B9CA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5928" y="6637323"/>
              <a:ext cx="783686" cy="485380"/>
            </a:xfrm>
            <a:prstGeom prst="rect">
              <a:avLst/>
            </a:prstGeom>
          </p:spPr>
        </p:pic>
        <p:pic>
          <p:nvPicPr>
            <p:cNvPr id="33" name="object 14">
              <a:extLst>
                <a:ext uri="{FF2B5EF4-FFF2-40B4-BE49-F238E27FC236}">
                  <a16:creationId xmlns:a16="http://schemas.microsoft.com/office/drawing/2014/main" id="{67E8967E-9765-799F-0BE7-3DE23BE3188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1015" y="7065823"/>
              <a:ext cx="428499" cy="265442"/>
            </a:xfrm>
            <a:prstGeom prst="rect">
              <a:avLst/>
            </a:prstGeom>
          </p:spPr>
        </p:pic>
        <p:pic>
          <p:nvPicPr>
            <p:cNvPr id="34" name="object 15">
              <a:extLst>
                <a:ext uri="{FF2B5EF4-FFF2-40B4-BE49-F238E27FC236}">
                  <a16:creationId xmlns:a16="http://schemas.microsoft.com/office/drawing/2014/main" id="{0CF6D0F6-5972-7315-9D52-044CD9DAF3B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9016" y="6713164"/>
              <a:ext cx="338755" cy="209825"/>
            </a:xfrm>
            <a:prstGeom prst="rect">
              <a:avLst/>
            </a:prstGeom>
          </p:spPr>
        </p:pic>
      </p:grpSp>
      <p:pic>
        <p:nvPicPr>
          <p:cNvPr id="35" name="object 11">
            <a:extLst>
              <a:ext uri="{FF2B5EF4-FFF2-40B4-BE49-F238E27FC236}">
                <a16:creationId xmlns:a16="http://schemas.microsoft.com/office/drawing/2014/main" id="{43BE5B6D-1D0B-166E-B312-F8C4B1092E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5745" y="9365110"/>
            <a:ext cx="481588" cy="298306"/>
          </a:xfrm>
          <a:prstGeom prst="rect">
            <a:avLst/>
          </a:prstGeom>
        </p:spPr>
      </p:pic>
      <p:grpSp>
        <p:nvGrpSpPr>
          <p:cNvPr id="38" name="object 7">
            <a:extLst>
              <a:ext uri="{FF2B5EF4-FFF2-40B4-BE49-F238E27FC236}">
                <a16:creationId xmlns:a16="http://schemas.microsoft.com/office/drawing/2014/main" id="{FE76EA5E-4714-764C-3F3D-7501D9DC038E}"/>
              </a:ext>
            </a:extLst>
          </p:cNvPr>
          <p:cNvGrpSpPr/>
          <p:nvPr/>
        </p:nvGrpSpPr>
        <p:grpSpPr>
          <a:xfrm>
            <a:off x="6579150" y="5397220"/>
            <a:ext cx="889000" cy="694055"/>
            <a:chOff x="6181015" y="4530216"/>
            <a:chExt cx="889000" cy="694055"/>
          </a:xfrm>
        </p:grpSpPr>
        <p:pic>
          <p:nvPicPr>
            <p:cNvPr id="39" name="object 8">
              <a:extLst>
                <a:ext uri="{FF2B5EF4-FFF2-40B4-BE49-F238E27FC236}">
                  <a16:creationId xmlns:a16="http://schemas.microsoft.com/office/drawing/2014/main" id="{CA554872-FDCF-BA28-C79E-8631FD09678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5928" y="4530216"/>
              <a:ext cx="783686" cy="485380"/>
            </a:xfrm>
            <a:prstGeom prst="rect">
              <a:avLst/>
            </a:prstGeom>
          </p:spPr>
        </p:pic>
        <p:pic>
          <p:nvPicPr>
            <p:cNvPr id="40" name="object 9">
              <a:extLst>
                <a:ext uri="{FF2B5EF4-FFF2-40B4-BE49-F238E27FC236}">
                  <a16:creationId xmlns:a16="http://schemas.microsoft.com/office/drawing/2014/main" id="{37DDEE19-99F4-FDB4-A2A6-6C7380DFBE8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1015" y="4957452"/>
              <a:ext cx="428499" cy="266706"/>
            </a:xfrm>
            <a:prstGeom prst="rect">
              <a:avLst/>
            </a:prstGeom>
          </p:spPr>
        </p:pic>
        <p:pic>
          <p:nvPicPr>
            <p:cNvPr id="41" name="object 10">
              <a:extLst>
                <a:ext uri="{FF2B5EF4-FFF2-40B4-BE49-F238E27FC236}">
                  <a16:creationId xmlns:a16="http://schemas.microsoft.com/office/drawing/2014/main" id="{1DA6FEB8-BFBE-DDE1-4B80-4988CE5432C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9016" y="4604793"/>
              <a:ext cx="338755" cy="209825"/>
            </a:xfrm>
            <a:prstGeom prst="rect">
              <a:avLst/>
            </a:prstGeom>
          </p:spPr>
        </p:pic>
      </p:grpSp>
      <p:pic>
        <p:nvPicPr>
          <p:cNvPr id="42" name="object 6">
            <a:extLst>
              <a:ext uri="{FF2B5EF4-FFF2-40B4-BE49-F238E27FC236}">
                <a16:creationId xmlns:a16="http://schemas.microsoft.com/office/drawing/2014/main" id="{42F0BA15-4D8A-E0DF-96A5-CCE5DBB1E0F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4857" y="5667305"/>
            <a:ext cx="481588" cy="299570"/>
          </a:xfrm>
          <a:prstGeom prst="rect">
            <a:avLst/>
          </a:prstGeom>
        </p:spPr>
      </p:pic>
      <p:pic>
        <p:nvPicPr>
          <p:cNvPr id="44" name="Εικόνα 43">
            <a:extLst>
              <a:ext uri="{FF2B5EF4-FFF2-40B4-BE49-F238E27FC236}">
                <a16:creationId xmlns:a16="http://schemas.microsoft.com/office/drawing/2014/main" id="{F3D73E73-2282-C4E1-E43A-1F4B2FA8D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94" y="4815510"/>
            <a:ext cx="1848313" cy="1961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00" y="1411479"/>
            <a:ext cx="3309620" cy="64769"/>
          </a:xfrm>
          <a:custGeom>
            <a:avLst/>
            <a:gdLst/>
            <a:ahLst/>
            <a:cxnLst/>
            <a:rect l="l" t="t" r="r" b="b"/>
            <a:pathLst>
              <a:path w="3309620" h="64769">
                <a:moveTo>
                  <a:pt x="3309181" y="0"/>
                </a:moveTo>
                <a:lnTo>
                  <a:pt x="0" y="0"/>
                </a:lnTo>
                <a:lnTo>
                  <a:pt x="0" y="64464"/>
                </a:lnTo>
                <a:lnTo>
                  <a:pt x="3309181" y="64464"/>
                </a:lnTo>
                <a:lnTo>
                  <a:pt x="3309181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ΣΤΡΑΤΗΓΙΚΗ</a:t>
            </a:r>
            <a:r>
              <a:rPr spc="5" dirty="0"/>
              <a:t> </a:t>
            </a:r>
            <a:r>
              <a:rPr dirty="0"/>
              <a:t>ΤΟΥ</a:t>
            </a:r>
            <a:r>
              <a:rPr spc="15" dirty="0"/>
              <a:t> </a:t>
            </a:r>
            <a:r>
              <a:rPr spc="-10" dirty="0"/>
              <a:t>ΠΡΟΓΡΑΜΜΑΤΟΣ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12005" y="3212484"/>
          <a:ext cx="17052924" cy="6288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0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05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ΒΑΣΙΚΕΣ</a:t>
                      </a:r>
                      <a:r>
                        <a:rPr sz="2050" b="1" spc="4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ΠΡΟΚΛΗΣΕΙΣ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247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ΚΥΡΙΕΣ</a:t>
                      </a:r>
                      <a:r>
                        <a:rPr sz="2050" b="1" spc="85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ΚΑΤΗΓΟΡΙΕΣ</a:t>
                      </a:r>
                      <a:r>
                        <a:rPr sz="2050" b="1" spc="9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ΔΡΑΣΕΩΝ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247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7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5250" marR="1214120">
                        <a:lnSpc>
                          <a:spcPct val="151700"/>
                        </a:lnSpc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Μειωμένη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ανθεκτικότητα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στις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επιπτώσεις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κλιματικής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αλλαγής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1035050">
                        <a:lnSpc>
                          <a:spcPct val="101200"/>
                        </a:lnSpc>
                        <a:spcBef>
                          <a:spcPts val="309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Επίτευξη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βασικών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στόχων(ΒΣ)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Εθνικής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Στρατηγικής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για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την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Προσαρμογή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στην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Κλιματική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Αλλαγή</a:t>
                      </a:r>
                      <a:r>
                        <a:rPr sz="2050" spc="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(ΕΣΠΚΑ):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74980" marR="904240" indent="-379730">
                        <a:lnSpc>
                          <a:spcPct val="101099"/>
                        </a:lnSpc>
                        <a:buClr>
                          <a:srgbClr val="18BDDE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συστηματοποίηση</a:t>
                      </a:r>
                      <a:r>
                        <a:rPr sz="2050" spc="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βελτίωση</a:t>
                      </a:r>
                      <a:r>
                        <a:rPr sz="2050" spc="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διαδικασίας</a:t>
                      </a:r>
                      <a:r>
                        <a:rPr sz="2050" spc="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λήψης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αποφάσεων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σχετικών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την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προσαρμογή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  <a:buClr>
                          <a:srgbClr val="18BDDE"/>
                        </a:buClr>
                        <a:buFont typeface="Trebuchet MS"/>
                        <a:buAutoNum type="arabicParenR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74980" marR="93345" indent="-379730">
                        <a:lnSpc>
                          <a:spcPct val="101099"/>
                        </a:lnSpc>
                        <a:spcBef>
                          <a:spcPts val="5"/>
                        </a:spcBef>
                        <a:buClr>
                          <a:srgbClr val="18BDDE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σύνδεση</a:t>
                      </a:r>
                      <a:r>
                        <a:rPr sz="205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προσαρμογής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</a:t>
                      </a:r>
                      <a:r>
                        <a:rPr sz="205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την</a:t>
                      </a:r>
                      <a:r>
                        <a:rPr sz="205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προώθηση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ενός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βιώσιμου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αναπτυξιακού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προτύπου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μέσα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από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περιφερειακά/τοπικά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σχέδια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δράσης,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  <a:buClr>
                          <a:srgbClr val="18BDDE"/>
                        </a:buClr>
                        <a:buFont typeface="Trebuchet MS"/>
                        <a:buAutoNum type="arabicParenR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74980" marR="198120" indent="-379730">
                        <a:lnSpc>
                          <a:spcPct val="101099"/>
                        </a:lnSpc>
                        <a:buClr>
                          <a:srgbClr val="18BDDE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προώθηση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δράσεων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πολιτικών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προσαρμογής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σε</a:t>
                      </a:r>
                      <a:r>
                        <a:rPr sz="2050" spc="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όλους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τους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τομείς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έμφαση στους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πλέον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ευάλωτους,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  <a:buClr>
                          <a:srgbClr val="18BDDE"/>
                        </a:buClr>
                        <a:buFont typeface="Trebuchet MS"/>
                        <a:buAutoNum type="arabicParenR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74980" marR="1729105" indent="-379730">
                        <a:lnSpc>
                          <a:spcPct val="101099"/>
                        </a:lnSpc>
                        <a:buClr>
                          <a:srgbClr val="18BDDE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δημιουργία</a:t>
                      </a:r>
                      <a:r>
                        <a:rPr sz="2050" spc="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μηχανισμού</a:t>
                      </a:r>
                      <a:r>
                        <a:rPr sz="2050" spc="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παρακολούθησης,</a:t>
                      </a:r>
                      <a:r>
                        <a:rPr sz="2050" spc="10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αξιολόγησης</a:t>
                      </a:r>
                      <a:r>
                        <a:rPr sz="2050" spc="10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επικαιροποίησης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δράσεων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πολιτικών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προσαρμογής,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  <a:buClr>
                          <a:srgbClr val="18BDDE"/>
                        </a:buClr>
                        <a:buFont typeface="Trebuchet MS"/>
                        <a:buAutoNum type="arabicParenR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74980" marR="553720" indent="-379730">
                        <a:lnSpc>
                          <a:spcPct val="101099"/>
                        </a:lnSpc>
                        <a:spcBef>
                          <a:spcPts val="5"/>
                        </a:spcBef>
                        <a:buClr>
                          <a:srgbClr val="18BDDE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ενδυνάμωση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προσαρμοστικής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ικανότητας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ελληνικής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κοινωνίας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μέσα</a:t>
                      </a:r>
                      <a:r>
                        <a:rPr sz="2050" spc="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από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δράσεις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ενημέρωσης</a:t>
                      </a:r>
                      <a:r>
                        <a:rPr sz="205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ευαισθητοποίησης.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417423" y="2119686"/>
            <a:ext cx="3963670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dirty="0">
                <a:solidFill>
                  <a:srgbClr val="0D4F8B"/>
                </a:solidFill>
                <a:latin typeface="Calibri"/>
                <a:cs typeface="Calibri"/>
              </a:rPr>
              <a:t>ΚΛΙΜΑΤΙΚΗ</a:t>
            </a:r>
            <a:r>
              <a:rPr sz="3650" b="1" spc="-15" dirty="0">
                <a:solidFill>
                  <a:srgbClr val="0D4F8B"/>
                </a:solidFill>
                <a:latin typeface="Calibri"/>
                <a:cs typeface="Calibri"/>
              </a:rPr>
              <a:t> </a:t>
            </a:r>
            <a:r>
              <a:rPr sz="3650" b="1" spc="-10" dirty="0">
                <a:solidFill>
                  <a:srgbClr val="0D4F8B"/>
                </a:solidFill>
                <a:latin typeface="Calibri"/>
                <a:cs typeface="Calibri"/>
              </a:rPr>
              <a:t>ΑΛΛΑΓΗ</a:t>
            </a:r>
            <a:endParaRPr sz="36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93250" y="6417385"/>
            <a:ext cx="1028065" cy="803910"/>
            <a:chOff x="5593250" y="6417385"/>
            <a:chExt cx="1028065" cy="8039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595" y="6417385"/>
              <a:ext cx="906296" cy="5612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3250" y="6912877"/>
              <a:ext cx="496756" cy="308418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4557" y="6533674"/>
            <a:ext cx="558692" cy="3463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6531" y="6504602"/>
            <a:ext cx="391843" cy="24269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191061" y="5885236"/>
            <a:ext cx="1605915" cy="1604010"/>
            <a:chOff x="7191061" y="5885236"/>
            <a:chExt cx="1605915" cy="1604010"/>
          </a:xfrm>
        </p:grpSpPr>
        <p:sp>
          <p:nvSpPr>
            <p:cNvPr id="12" name="object 12"/>
            <p:cNvSpPr/>
            <p:nvPr/>
          </p:nvSpPr>
          <p:spPr>
            <a:xfrm>
              <a:off x="7191061" y="5987765"/>
              <a:ext cx="1500505" cy="1501775"/>
            </a:xfrm>
            <a:custGeom>
              <a:avLst/>
              <a:gdLst/>
              <a:ahLst/>
              <a:cxnLst/>
              <a:rect l="l" t="t" r="r" b="b"/>
              <a:pathLst>
                <a:path w="1500504" h="1501775">
                  <a:moveTo>
                    <a:pt x="737717" y="0"/>
                  </a:moveTo>
                  <a:lnTo>
                    <a:pt x="693292" y="2096"/>
                  </a:lnTo>
                  <a:lnTo>
                    <a:pt x="649157" y="6806"/>
                  </a:lnTo>
                  <a:lnTo>
                    <a:pt x="605432" y="14096"/>
                  </a:lnTo>
                  <a:lnTo>
                    <a:pt x="562238" y="23937"/>
                  </a:lnTo>
                  <a:lnTo>
                    <a:pt x="519695" y="36297"/>
                  </a:lnTo>
                  <a:lnTo>
                    <a:pt x="477924" y="51145"/>
                  </a:lnTo>
                  <a:lnTo>
                    <a:pt x="437045" y="68450"/>
                  </a:lnTo>
                  <a:lnTo>
                    <a:pt x="397177" y="88181"/>
                  </a:lnTo>
                  <a:lnTo>
                    <a:pt x="358442" y="110307"/>
                  </a:lnTo>
                  <a:lnTo>
                    <a:pt x="320960" y="134796"/>
                  </a:lnTo>
                  <a:lnTo>
                    <a:pt x="284850" y="161618"/>
                  </a:lnTo>
                  <a:lnTo>
                    <a:pt x="250233" y="190741"/>
                  </a:lnTo>
                  <a:lnTo>
                    <a:pt x="217230" y="222134"/>
                  </a:lnTo>
                  <a:lnTo>
                    <a:pt x="185961" y="255767"/>
                  </a:lnTo>
                  <a:lnTo>
                    <a:pt x="156545" y="291608"/>
                  </a:lnTo>
                  <a:lnTo>
                    <a:pt x="129104" y="329626"/>
                  </a:lnTo>
                  <a:lnTo>
                    <a:pt x="103757" y="369789"/>
                  </a:lnTo>
                  <a:lnTo>
                    <a:pt x="80954" y="411440"/>
                  </a:lnTo>
                  <a:lnTo>
                    <a:pt x="61042" y="453885"/>
                  </a:lnTo>
                  <a:lnTo>
                    <a:pt x="43991" y="497004"/>
                  </a:lnTo>
                  <a:lnTo>
                    <a:pt x="29768" y="540675"/>
                  </a:lnTo>
                  <a:lnTo>
                    <a:pt x="18343" y="584779"/>
                  </a:lnTo>
                  <a:lnTo>
                    <a:pt x="9685" y="629195"/>
                  </a:lnTo>
                  <a:lnTo>
                    <a:pt x="3763" y="673803"/>
                  </a:lnTo>
                  <a:lnTo>
                    <a:pt x="545" y="718482"/>
                  </a:lnTo>
                  <a:lnTo>
                    <a:pt x="0" y="763111"/>
                  </a:lnTo>
                  <a:lnTo>
                    <a:pt x="2096" y="807571"/>
                  </a:lnTo>
                  <a:lnTo>
                    <a:pt x="6804" y="851740"/>
                  </a:lnTo>
                  <a:lnTo>
                    <a:pt x="14091" y="895499"/>
                  </a:lnTo>
                  <a:lnTo>
                    <a:pt x="23927" y="938726"/>
                  </a:lnTo>
                  <a:lnTo>
                    <a:pt x="36280" y="981302"/>
                  </a:lnTo>
                  <a:lnTo>
                    <a:pt x="51119" y="1023105"/>
                  </a:lnTo>
                  <a:lnTo>
                    <a:pt x="68413" y="1064017"/>
                  </a:lnTo>
                  <a:lnTo>
                    <a:pt x="88131" y="1103915"/>
                  </a:lnTo>
                  <a:lnTo>
                    <a:pt x="110242" y="1142679"/>
                  </a:lnTo>
                  <a:lnTo>
                    <a:pt x="134713" y="1180190"/>
                  </a:lnTo>
                  <a:lnTo>
                    <a:pt x="161515" y="1216326"/>
                  </a:lnTo>
                  <a:lnTo>
                    <a:pt x="190616" y="1250968"/>
                  </a:lnTo>
                  <a:lnTo>
                    <a:pt x="221985" y="1283994"/>
                  </a:lnTo>
                  <a:lnTo>
                    <a:pt x="255591" y="1315284"/>
                  </a:lnTo>
                  <a:lnTo>
                    <a:pt x="291402" y="1344718"/>
                  </a:lnTo>
                  <a:lnTo>
                    <a:pt x="329387" y="1372176"/>
                  </a:lnTo>
                  <a:lnTo>
                    <a:pt x="369516" y="1397536"/>
                  </a:lnTo>
                  <a:lnTo>
                    <a:pt x="411142" y="1420351"/>
                  </a:lnTo>
                  <a:lnTo>
                    <a:pt x="453560" y="1440273"/>
                  </a:lnTo>
                  <a:lnTo>
                    <a:pt x="496650" y="1457334"/>
                  </a:lnTo>
                  <a:lnTo>
                    <a:pt x="540292" y="1471565"/>
                  </a:lnTo>
                  <a:lnTo>
                    <a:pt x="584365" y="1482997"/>
                  </a:lnTo>
                  <a:lnTo>
                    <a:pt x="628749" y="1491661"/>
                  </a:lnTo>
                  <a:lnTo>
                    <a:pt x="673324" y="1497588"/>
                  </a:lnTo>
                  <a:lnTo>
                    <a:pt x="717969" y="1500810"/>
                  </a:lnTo>
                  <a:lnTo>
                    <a:pt x="762565" y="1501356"/>
                  </a:lnTo>
                  <a:lnTo>
                    <a:pt x="806991" y="1499260"/>
                  </a:lnTo>
                  <a:lnTo>
                    <a:pt x="851126" y="1494550"/>
                  </a:lnTo>
                  <a:lnTo>
                    <a:pt x="894851" y="1487260"/>
                  </a:lnTo>
                  <a:lnTo>
                    <a:pt x="938044" y="1477419"/>
                  </a:lnTo>
                  <a:lnTo>
                    <a:pt x="980587" y="1465059"/>
                  </a:lnTo>
                  <a:lnTo>
                    <a:pt x="1022358" y="1450210"/>
                  </a:lnTo>
                  <a:lnTo>
                    <a:pt x="1063238" y="1432905"/>
                  </a:lnTo>
                  <a:lnTo>
                    <a:pt x="1103105" y="1413175"/>
                  </a:lnTo>
                  <a:lnTo>
                    <a:pt x="1141840" y="1391049"/>
                  </a:lnTo>
                  <a:lnTo>
                    <a:pt x="1179323" y="1366560"/>
                  </a:lnTo>
                  <a:lnTo>
                    <a:pt x="1215432" y="1339738"/>
                  </a:lnTo>
                  <a:lnTo>
                    <a:pt x="1250049" y="1310615"/>
                  </a:lnTo>
                  <a:lnTo>
                    <a:pt x="1283052" y="1279222"/>
                  </a:lnTo>
                  <a:lnTo>
                    <a:pt x="1314322" y="1245589"/>
                  </a:lnTo>
                  <a:lnTo>
                    <a:pt x="1343737" y="1209748"/>
                  </a:lnTo>
                  <a:lnTo>
                    <a:pt x="1371178" y="1171730"/>
                  </a:lnTo>
                  <a:lnTo>
                    <a:pt x="1396525" y="1131567"/>
                  </a:lnTo>
                  <a:lnTo>
                    <a:pt x="1420836" y="1086866"/>
                  </a:lnTo>
                  <a:lnTo>
                    <a:pt x="1441906" y="1041002"/>
                  </a:lnTo>
                  <a:lnTo>
                    <a:pt x="1459734" y="994139"/>
                  </a:lnTo>
                  <a:lnTo>
                    <a:pt x="1474321" y="946445"/>
                  </a:lnTo>
                  <a:lnTo>
                    <a:pt x="1485666" y="898085"/>
                  </a:lnTo>
                  <a:lnTo>
                    <a:pt x="1493770" y="849227"/>
                  </a:lnTo>
                  <a:lnTo>
                    <a:pt x="1498632" y="800036"/>
                  </a:lnTo>
                  <a:lnTo>
                    <a:pt x="1500253" y="750678"/>
                  </a:lnTo>
                  <a:lnTo>
                    <a:pt x="1498632" y="701320"/>
                  </a:lnTo>
                  <a:lnTo>
                    <a:pt x="1493770" y="652129"/>
                  </a:lnTo>
                  <a:lnTo>
                    <a:pt x="1485666" y="603271"/>
                  </a:lnTo>
                  <a:lnTo>
                    <a:pt x="1474321" y="554911"/>
                  </a:lnTo>
                  <a:lnTo>
                    <a:pt x="1459734" y="507217"/>
                  </a:lnTo>
                  <a:lnTo>
                    <a:pt x="1441906" y="460354"/>
                  </a:lnTo>
                  <a:lnTo>
                    <a:pt x="1420836" y="414489"/>
                  </a:lnTo>
                  <a:lnTo>
                    <a:pt x="1396525" y="369789"/>
                  </a:lnTo>
                  <a:lnTo>
                    <a:pt x="1348387" y="369789"/>
                  </a:lnTo>
                  <a:lnTo>
                    <a:pt x="1373071" y="411658"/>
                  </a:lnTo>
                  <a:lnTo>
                    <a:pt x="1394582" y="454507"/>
                  </a:lnTo>
                  <a:lnTo>
                    <a:pt x="1412953" y="498190"/>
                  </a:lnTo>
                  <a:lnTo>
                    <a:pt x="1428216" y="542560"/>
                  </a:lnTo>
                  <a:lnTo>
                    <a:pt x="1440404" y="587473"/>
                  </a:lnTo>
                  <a:lnTo>
                    <a:pt x="1449549" y="632781"/>
                  </a:lnTo>
                  <a:lnTo>
                    <a:pt x="1455684" y="678339"/>
                  </a:lnTo>
                  <a:lnTo>
                    <a:pt x="1458840" y="724001"/>
                  </a:lnTo>
                  <a:lnTo>
                    <a:pt x="1459051" y="769621"/>
                  </a:lnTo>
                  <a:lnTo>
                    <a:pt x="1456348" y="815053"/>
                  </a:lnTo>
                  <a:lnTo>
                    <a:pt x="1450764" y="860151"/>
                  </a:lnTo>
                  <a:lnTo>
                    <a:pt x="1442332" y="904769"/>
                  </a:lnTo>
                  <a:lnTo>
                    <a:pt x="1431084" y="948761"/>
                  </a:lnTo>
                  <a:lnTo>
                    <a:pt x="1417052" y="991981"/>
                  </a:lnTo>
                  <a:lnTo>
                    <a:pt x="1400269" y="1034283"/>
                  </a:lnTo>
                  <a:lnTo>
                    <a:pt x="1380768" y="1075521"/>
                  </a:lnTo>
                  <a:lnTo>
                    <a:pt x="1358580" y="1115549"/>
                  </a:lnTo>
                  <a:lnTo>
                    <a:pt x="1333738" y="1154222"/>
                  </a:lnTo>
                  <a:lnTo>
                    <a:pt x="1306274" y="1191392"/>
                  </a:lnTo>
                  <a:lnTo>
                    <a:pt x="1276221" y="1226915"/>
                  </a:lnTo>
                  <a:lnTo>
                    <a:pt x="1243612" y="1260644"/>
                  </a:lnTo>
                  <a:lnTo>
                    <a:pt x="1208478" y="1292433"/>
                  </a:lnTo>
                  <a:lnTo>
                    <a:pt x="1170852" y="1322137"/>
                  </a:lnTo>
                  <a:lnTo>
                    <a:pt x="1130767" y="1349609"/>
                  </a:lnTo>
                  <a:lnTo>
                    <a:pt x="1088924" y="1374317"/>
                  </a:lnTo>
                  <a:lnTo>
                    <a:pt x="1046103" y="1395850"/>
                  </a:lnTo>
                  <a:lnTo>
                    <a:pt x="1002449" y="1414239"/>
                  </a:lnTo>
                  <a:lnTo>
                    <a:pt x="958109" y="1429518"/>
                  </a:lnTo>
                  <a:lnTo>
                    <a:pt x="913227" y="1441718"/>
                  </a:lnTo>
                  <a:lnTo>
                    <a:pt x="867949" y="1450873"/>
                  </a:lnTo>
                  <a:lnTo>
                    <a:pt x="822423" y="1457014"/>
                  </a:lnTo>
                  <a:lnTo>
                    <a:pt x="776793" y="1460175"/>
                  </a:lnTo>
                  <a:lnTo>
                    <a:pt x="731205" y="1460387"/>
                  </a:lnTo>
                  <a:lnTo>
                    <a:pt x="685806" y="1457683"/>
                  </a:lnTo>
                  <a:lnTo>
                    <a:pt x="640741" y="1452097"/>
                  </a:lnTo>
                  <a:lnTo>
                    <a:pt x="596156" y="1443659"/>
                  </a:lnTo>
                  <a:lnTo>
                    <a:pt x="552197" y="1432403"/>
                  </a:lnTo>
                  <a:lnTo>
                    <a:pt x="509009" y="1418362"/>
                  </a:lnTo>
                  <a:lnTo>
                    <a:pt x="466740" y="1401567"/>
                  </a:lnTo>
                  <a:lnTo>
                    <a:pt x="425534" y="1382052"/>
                  </a:lnTo>
                  <a:lnTo>
                    <a:pt x="385538" y="1359848"/>
                  </a:lnTo>
                  <a:lnTo>
                    <a:pt x="346897" y="1334989"/>
                  </a:lnTo>
                  <a:lnTo>
                    <a:pt x="309757" y="1307506"/>
                  </a:lnTo>
                  <a:lnTo>
                    <a:pt x="274265" y="1277433"/>
                  </a:lnTo>
                  <a:lnTo>
                    <a:pt x="240565" y="1244801"/>
                  </a:lnTo>
                  <a:lnTo>
                    <a:pt x="208805" y="1209644"/>
                  </a:lnTo>
                  <a:lnTo>
                    <a:pt x="179129" y="1171994"/>
                  </a:lnTo>
                  <a:lnTo>
                    <a:pt x="151684" y="1131883"/>
                  </a:lnTo>
                  <a:lnTo>
                    <a:pt x="127000" y="1090001"/>
                  </a:lnTo>
                  <a:lnTo>
                    <a:pt x="105487" y="1047141"/>
                  </a:lnTo>
                  <a:lnTo>
                    <a:pt x="87114" y="1003447"/>
                  </a:lnTo>
                  <a:lnTo>
                    <a:pt x="71848" y="959067"/>
                  </a:lnTo>
                  <a:lnTo>
                    <a:pt x="59657" y="914146"/>
                  </a:lnTo>
                  <a:lnTo>
                    <a:pt x="50508" y="868830"/>
                  </a:lnTo>
                  <a:lnTo>
                    <a:pt x="44369" y="823265"/>
                  </a:lnTo>
                  <a:lnTo>
                    <a:pt x="41208" y="777597"/>
                  </a:lnTo>
                  <a:lnTo>
                    <a:pt x="40993" y="731971"/>
                  </a:lnTo>
                  <a:lnTo>
                    <a:pt x="43692" y="686535"/>
                  </a:lnTo>
                  <a:lnTo>
                    <a:pt x="49271" y="641432"/>
                  </a:lnTo>
                  <a:lnTo>
                    <a:pt x="57700" y="596811"/>
                  </a:lnTo>
                  <a:lnTo>
                    <a:pt x="68945" y="552816"/>
                  </a:lnTo>
                  <a:lnTo>
                    <a:pt x="82974" y="509593"/>
                  </a:lnTo>
                  <a:lnTo>
                    <a:pt x="99756" y="467289"/>
                  </a:lnTo>
                  <a:lnTo>
                    <a:pt x="119257" y="426049"/>
                  </a:lnTo>
                  <a:lnTo>
                    <a:pt x="141446" y="386020"/>
                  </a:lnTo>
                  <a:lnTo>
                    <a:pt x="166290" y="347346"/>
                  </a:lnTo>
                  <a:lnTo>
                    <a:pt x="193757" y="310175"/>
                  </a:lnTo>
                  <a:lnTo>
                    <a:pt x="223814" y="274652"/>
                  </a:lnTo>
                  <a:lnTo>
                    <a:pt x="256430" y="240923"/>
                  </a:lnTo>
                  <a:lnTo>
                    <a:pt x="291572" y="209133"/>
                  </a:lnTo>
                  <a:lnTo>
                    <a:pt x="329208" y="179430"/>
                  </a:lnTo>
                  <a:lnTo>
                    <a:pt x="369305" y="151958"/>
                  </a:lnTo>
                  <a:lnTo>
                    <a:pt x="410938" y="127395"/>
                  </a:lnTo>
                  <a:lnTo>
                    <a:pt x="453755" y="105902"/>
                  </a:lnTo>
                  <a:lnTo>
                    <a:pt x="497599" y="87480"/>
                  </a:lnTo>
                  <a:lnTo>
                    <a:pt x="542312" y="72128"/>
                  </a:lnTo>
                  <a:lnTo>
                    <a:pt x="587735" y="59847"/>
                  </a:lnTo>
                  <a:lnTo>
                    <a:pt x="633712" y="50636"/>
                  </a:lnTo>
                  <a:lnTo>
                    <a:pt x="680084" y="44495"/>
                  </a:lnTo>
                  <a:lnTo>
                    <a:pt x="726692" y="41425"/>
                  </a:lnTo>
                  <a:lnTo>
                    <a:pt x="773380" y="41425"/>
                  </a:lnTo>
                  <a:lnTo>
                    <a:pt x="819988" y="44495"/>
                  </a:lnTo>
                  <a:lnTo>
                    <a:pt x="866360" y="50636"/>
                  </a:lnTo>
                  <a:lnTo>
                    <a:pt x="912336" y="59847"/>
                  </a:lnTo>
                  <a:lnTo>
                    <a:pt x="957760" y="72128"/>
                  </a:lnTo>
                  <a:lnTo>
                    <a:pt x="1002473" y="87480"/>
                  </a:lnTo>
                  <a:lnTo>
                    <a:pt x="1046317" y="105902"/>
                  </a:lnTo>
                  <a:lnTo>
                    <a:pt x="1089134" y="127395"/>
                  </a:lnTo>
                  <a:lnTo>
                    <a:pt x="1130767" y="151958"/>
                  </a:lnTo>
                  <a:lnTo>
                    <a:pt x="1130767" y="103820"/>
                  </a:lnTo>
                  <a:lnTo>
                    <a:pt x="1089141" y="81005"/>
                  </a:lnTo>
                  <a:lnTo>
                    <a:pt x="1046723" y="61083"/>
                  </a:lnTo>
                  <a:lnTo>
                    <a:pt x="1003632" y="44022"/>
                  </a:lnTo>
                  <a:lnTo>
                    <a:pt x="959991" y="29791"/>
                  </a:lnTo>
                  <a:lnTo>
                    <a:pt x="915918" y="18359"/>
                  </a:lnTo>
                  <a:lnTo>
                    <a:pt x="871534" y="9695"/>
                  </a:lnTo>
                  <a:lnTo>
                    <a:pt x="826959" y="3768"/>
                  </a:lnTo>
                  <a:lnTo>
                    <a:pt x="782313" y="546"/>
                  </a:lnTo>
                  <a:lnTo>
                    <a:pt x="737717" y="0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58009" y="6254671"/>
              <a:ext cx="967105" cy="966469"/>
            </a:xfrm>
            <a:custGeom>
              <a:avLst/>
              <a:gdLst/>
              <a:ahLst/>
              <a:cxnLst/>
              <a:rect l="l" t="t" r="r" b="b"/>
              <a:pathLst>
                <a:path w="967104" h="966470">
                  <a:moveTo>
                    <a:pt x="466139" y="0"/>
                  </a:moveTo>
                  <a:lnTo>
                    <a:pt x="422589" y="3537"/>
                  </a:lnTo>
                  <a:lnTo>
                    <a:pt x="379564" y="10961"/>
                  </a:lnTo>
                  <a:lnTo>
                    <a:pt x="337346" y="22223"/>
                  </a:lnTo>
                  <a:lnTo>
                    <a:pt x="296217" y="37274"/>
                  </a:lnTo>
                  <a:lnTo>
                    <a:pt x="256461" y="56065"/>
                  </a:lnTo>
                  <a:lnTo>
                    <a:pt x="218358" y="78548"/>
                  </a:lnTo>
                  <a:lnTo>
                    <a:pt x="182192" y="104674"/>
                  </a:lnTo>
                  <a:lnTo>
                    <a:pt x="148245" y="134395"/>
                  </a:lnTo>
                  <a:lnTo>
                    <a:pt x="116799" y="167662"/>
                  </a:lnTo>
                  <a:lnTo>
                    <a:pt x="88137" y="204426"/>
                  </a:lnTo>
                  <a:lnTo>
                    <a:pt x="63109" y="243725"/>
                  </a:lnTo>
                  <a:lnTo>
                    <a:pt x="42308" y="284478"/>
                  </a:lnTo>
                  <a:lnTo>
                    <a:pt x="25684" y="326403"/>
                  </a:lnTo>
                  <a:lnTo>
                    <a:pt x="13191" y="369216"/>
                  </a:lnTo>
                  <a:lnTo>
                    <a:pt x="4778" y="412636"/>
                  </a:lnTo>
                  <a:lnTo>
                    <a:pt x="397" y="456379"/>
                  </a:lnTo>
                  <a:lnTo>
                    <a:pt x="0" y="500164"/>
                  </a:lnTo>
                  <a:lnTo>
                    <a:pt x="3537" y="543708"/>
                  </a:lnTo>
                  <a:lnTo>
                    <a:pt x="10961" y="586729"/>
                  </a:lnTo>
                  <a:lnTo>
                    <a:pt x="22223" y="628943"/>
                  </a:lnTo>
                  <a:lnTo>
                    <a:pt x="37274" y="670069"/>
                  </a:lnTo>
                  <a:lnTo>
                    <a:pt x="56065" y="709823"/>
                  </a:lnTo>
                  <a:lnTo>
                    <a:pt x="78548" y="747925"/>
                  </a:lnTo>
                  <a:lnTo>
                    <a:pt x="104674" y="784090"/>
                  </a:lnTo>
                  <a:lnTo>
                    <a:pt x="134395" y="818036"/>
                  </a:lnTo>
                  <a:lnTo>
                    <a:pt x="167662" y="849482"/>
                  </a:lnTo>
                  <a:lnTo>
                    <a:pt x="204426" y="878144"/>
                  </a:lnTo>
                  <a:lnTo>
                    <a:pt x="243742" y="903172"/>
                  </a:lnTo>
                  <a:lnTo>
                    <a:pt x="284507" y="923974"/>
                  </a:lnTo>
                  <a:lnTo>
                    <a:pt x="326441" y="940597"/>
                  </a:lnTo>
                  <a:lnTo>
                    <a:pt x="369259" y="953091"/>
                  </a:lnTo>
                  <a:lnTo>
                    <a:pt x="412682" y="961504"/>
                  </a:lnTo>
                  <a:lnTo>
                    <a:pt x="456426" y="965885"/>
                  </a:lnTo>
                  <a:lnTo>
                    <a:pt x="500209" y="966282"/>
                  </a:lnTo>
                  <a:lnTo>
                    <a:pt x="543750" y="962744"/>
                  </a:lnTo>
                  <a:lnTo>
                    <a:pt x="586766" y="955320"/>
                  </a:lnTo>
                  <a:lnTo>
                    <a:pt x="628974" y="944059"/>
                  </a:lnTo>
                  <a:lnTo>
                    <a:pt x="670094" y="929008"/>
                  </a:lnTo>
                  <a:lnTo>
                    <a:pt x="709843" y="910216"/>
                  </a:lnTo>
                  <a:lnTo>
                    <a:pt x="747938" y="887733"/>
                  </a:lnTo>
                  <a:lnTo>
                    <a:pt x="784098" y="861607"/>
                  </a:lnTo>
                  <a:lnTo>
                    <a:pt x="818040" y="831886"/>
                  </a:lnTo>
                  <a:lnTo>
                    <a:pt x="849483" y="798619"/>
                  </a:lnTo>
                  <a:lnTo>
                    <a:pt x="878144" y="761855"/>
                  </a:lnTo>
                  <a:lnTo>
                    <a:pt x="905180" y="718983"/>
                  </a:lnTo>
                  <a:lnTo>
                    <a:pt x="927300" y="674159"/>
                  </a:lnTo>
                  <a:lnTo>
                    <a:pt x="944505" y="627771"/>
                  </a:lnTo>
                  <a:lnTo>
                    <a:pt x="956794" y="580212"/>
                  </a:lnTo>
                  <a:lnTo>
                    <a:pt x="964167" y="531872"/>
                  </a:lnTo>
                  <a:lnTo>
                    <a:pt x="966625" y="483141"/>
                  </a:lnTo>
                  <a:lnTo>
                    <a:pt x="964167" y="434410"/>
                  </a:lnTo>
                  <a:lnTo>
                    <a:pt x="956794" y="386069"/>
                  </a:lnTo>
                  <a:lnTo>
                    <a:pt x="944505" y="338510"/>
                  </a:lnTo>
                  <a:lnTo>
                    <a:pt x="927300" y="292123"/>
                  </a:lnTo>
                  <a:lnTo>
                    <a:pt x="905180" y="247298"/>
                  </a:lnTo>
                  <a:lnTo>
                    <a:pt x="878144" y="204426"/>
                  </a:lnTo>
                  <a:lnTo>
                    <a:pt x="848651" y="233815"/>
                  </a:lnTo>
                  <a:lnTo>
                    <a:pt x="873667" y="275094"/>
                  </a:lnTo>
                  <a:lnTo>
                    <a:pt x="893696" y="317953"/>
                  </a:lnTo>
                  <a:lnTo>
                    <a:pt x="908808" y="362018"/>
                  </a:lnTo>
                  <a:lnTo>
                    <a:pt x="919074" y="406914"/>
                  </a:lnTo>
                  <a:lnTo>
                    <a:pt x="924565" y="452266"/>
                  </a:lnTo>
                  <a:lnTo>
                    <a:pt x="925353" y="497700"/>
                  </a:lnTo>
                  <a:lnTo>
                    <a:pt x="921507" y="542840"/>
                  </a:lnTo>
                  <a:lnTo>
                    <a:pt x="913099" y="587312"/>
                  </a:lnTo>
                  <a:lnTo>
                    <a:pt x="900200" y="630742"/>
                  </a:lnTo>
                  <a:lnTo>
                    <a:pt x="882880" y="672754"/>
                  </a:lnTo>
                  <a:lnTo>
                    <a:pt x="861212" y="712974"/>
                  </a:lnTo>
                  <a:lnTo>
                    <a:pt x="835266" y="751028"/>
                  </a:lnTo>
                  <a:lnTo>
                    <a:pt x="805112" y="786540"/>
                  </a:lnTo>
                  <a:lnTo>
                    <a:pt x="770822" y="819135"/>
                  </a:lnTo>
                  <a:lnTo>
                    <a:pt x="732467" y="848440"/>
                  </a:lnTo>
                  <a:lnTo>
                    <a:pt x="691188" y="873437"/>
                  </a:lnTo>
                  <a:lnTo>
                    <a:pt x="648328" y="893449"/>
                  </a:lnTo>
                  <a:lnTo>
                    <a:pt x="604263" y="908547"/>
                  </a:lnTo>
                  <a:lnTo>
                    <a:pt x="559367" y="918802"/>
                  </a:lnTo>
                  <a:lnTo>
                    <a:pt x="514015" y="924285"/>
                  </a:lnTo>
                  <a:lnTo>
                    <a:pt x="468582" y="925066"/>
                  </a:lnTo>
                  <a:lnTo>
                    <a:pt x="423442" y="921217"/>
                  </a:lnTo>
                  <a:lnTo>
                    <a:pt x="378969" y="912809"/>
                  </a:lnTo>
                  <a:lnTo>
                    <a:pt x="335540" y="899913"/>
                  </a:lnTo>
                  <a:lnTo>
                    <a:pt x="293527" y="882600"/>
                  </a:lnTo>
                  <a:lnTo>
                    <a:pt x="253307" y="860940"/>
                  </a:lnTo>
                  <a:lnTo>
                    <a:pt x="215254" y="835004"/>
                  </a:lnTo>
                  <a:lnTo>
                    <a:pt x="179742" y="804865"/>
                  </a:lnTo>
                  <a:lnTo>
                    <a:pt x="147146" y="770592"/>
                  </a:lnTo>
                  <a:lnTo>
                    <a:pt x="117841" y="732256"/>
                  </a:lnTo>
                  <a:lnTo>
                    <a:pt x="92844" y="690977"/>
                  </a:lnTo>
                  <a:lnTo>
                    <a:pt x="72832" y="648118"/>
                  </a:lnTo>
                  <a:lnTo>
                    <a:pt x="57734" y="604053"/>
                  </a:lnTo>
                  <a:lnTo>
                    <a:pt x="47480" y="559157"/>
                  </a:lnTo>
                  <a:lnTo>
                    <a:pt x="41997" y="513805"/>
                  </a:lnTo>
                  <a:lnTo>
                    <a:pt x="41215" y="468371"/>
                  </a:lnTo>
                  <a:lnTo>
                    <a:pt x="45064" y="423231"/>
                  </a:lnTo>
                  <a:lnTo>
                    <a:pt x="53472" y="378759"/>
                  </a:lnTo>
                  <a:lnTo>
                    <a:pt x="66368" y="335329"/>
                  </a:lnTo>
                  <a:lnTo>
                    <a:pt x="83682" y="293317"/>
                  </a:lnTo>
                  <a:lnTo>
                    <a:pt x="105342" y="253096"/>
                  </a:lnTo>
                  <a:lnTo>
                    <a:pt x="131277" y="215043"/>
                  </a:lnTo>
                  <a:lnTo>
                    <a:pt x="161417" y="179531"/>
                  </a:lnTo>
                  <a:lnTo>
                    <a:pt x="195690" y="146936"/>
                  </a:lnTo>
                  <a:lnTo>
                    <a:pt x="234025" y="117631"/>
                  </a:lnTo>
                  <a:lnTo>
                    <a:pt x="276126" y="92220"/>
                  </a:lnTo>
                  <a:lnTo>
                    <a:pt x="320154" y="71891"/>
                  </a:lnTo>
                  <a:lnTo>
                    <a:pt x="365681" y="56645"/>
                  </a:lnTo>
                  <a:lnTo>
                    <a:pt x="412279" y="46481"/>
                  </a:lnTo>
                  <a:lnTo>
                    <a:pt x="459519" y="41398"/>
                  </a:lnTo>
                  <a:lnTo>
                    <a:pt x="506973" y="41398"/>
                  </a:lnTo>
                  <a:lnTo>
                    <a:pt x="554214" y="46481"/>
                  </a:lnTo>
                  <a:lnTo>
                    <a:pt x="600811" y="56645"/>
                  </a:lnTo>
                  <a:lnTo>
                    <a:pt x="646338" y="71891"/>
                  </a:lnTo>
                  <a:lnTo>
                    <a:pt x="690366" y="92220"/>
                  </a:lnTo>
                  <a:lnTo>
                    <a:pt x="732467" y="117631"/>
                  </a:lnTo>
                  <a:lnTo>
                    <a:pt x="761961" y="88137"/>
                  </a:lnTo>
                  <a:lnTo>
                    <a:pt x="722644" y="63109"/>
                  </a:lnTo>
                  <a:lnTo>
                    <a:pt x="681876" y="42308"/>
                  </a:lnTo>
                  <a:lnTo>
                    <a:pt x="639938" y="25684"/>
                  </a:lnTo>
                  <a:lnTo>
                    <a:pt x="597113" y="13191"/>
                  </a:lnTo>
                  <a:lnTo>
                    <a:pt x="553683" y="4778"/>
                  </a:lnTo>
                  <a:lnTo>
                    <a:pt x="509931" y="397"/>
                  </a:lnTo>
                  <a:lnTo>
                    <a:pt x="466139" y="0"/>
                  </a:lnTo>
                  <a:close/>
                </a:path>
              </a:pathLst>
            </a:custGeom>
            <a:solidFill>
              <a:srgbClr val="18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25997" y="6522676"/>
              <a:ext cx="432434" cy="430530"/>
            </a:xfrm>
            <a:custGeom>
              <a:avLst/>
              <a:gdLst/>
              <a:ahLst/>
              <a:cxnLst/>
              <a:rect l="l" t="t" r="r" b="b"/>
              <a:pathLst>
                <a:path w="432434" h="430529">
                  <a:moveTo>
                    <a:pt x="202800" y="0"/>
                  </a:moveTo>
                  <a:lnTo>
                    <a:pt x="155930" y="8080"/>
                  </a:lnTo>
                  <a:lnTo>
                    <a:pt x="112144" y="26041"/>
                  </a:lnTo>
                  <a:lnTo>
                    <a:pt x="73141" y="53185"/>
                  </a:lnTo>
                  <a:lnTo>
                    <a:pt x="40621" y="88816"/>
                  </a:lnTo>
                  <a:lnTo>
                    <a:pt x="16282" y="132237"/>
                  </a:lnTo>
                  <a:lnTo>
                    <a:pt x="2487" y="180033"/>
                  </a:lnTo>
                  <a:lnTo>
                    <a:pt x="0" y="228128"/>
                  </a:lnTo>
                  <a:lnTo>
                    <a:pt x="8120" y="274834"/>
                  </a:lnTo>
                  <a:lnTo>
                    <a:pt x="26148" y="318462"/>
                  </a:lnTo>
                  <a:lnTo>
                    <a:pt x="53384" y="357325"/>
                  </a:lnTo>
                  <a:lnTo>
                    <a:pt x="89126" y="389736"/>
                  </a:lnTo>
                  <a:lnTo>
                    <a:pt x="132676" y="414006"/>
                  </a:lnTo>
                  <a:lnTo>
                    <a:pt x="180613" y="427775"/>
                  </a:lnTo>
                  <a:lnTo>
                    <a:pt x="228854" y="430271"/>
                  </a:lnTo>
                  <a:lnTo>
                    <a:pt x="275704" y="422190"/>
                  </a:lnTo>
                  <a:lnTo>
                    <a:pt x="319467" y="404229"/>
                  </a:lnTo>
                  <a:lnTo>
                    <a:pt x="358449" y="377085"/>
                  </a:lnTo>
                  <a:lnTo>
                    <a:pt x="390955" y="341455"/>
                  </a:lnTo>
                  <a:lnTo>
                    <a:pt x="415288" y="298033"/>
                  </a:lnTo>
                  <a:lnTo>
                    <a:pt x="427790" y="257196"/>
                  </a:lnTo>
                  <a:lnTo>
                    <a:pt x="431957" y="215135"/>
                  </a:lnTo>
                  <a:lnTo>
                    <a:pt x="427790" y="173074"/>
                  </a:lnTo>
                  <a:lnTo>
                    <a:pt x="415288" y="132237"/>
                  </a:lnTo>
                  <a:lnTo>
                    <a:pt x="383266" y="164259"/>
                  </a:lnTo>
                  <a:lnTo>
                    <a:pt x="390781" y="210383"/>
                  </a:lnTo>
                  <a:lnTo>
                    <a:pt x="386048" y="255314"/>
                  </a:lnTo>
                  <a:lnTo>
                    <a:pt x="370179" y="296980"/>
                  </a:lnTo>
                  <a:lnTo>
                    <a:pt x="344285" y="333308"/>
                  </a:lnTo>
                  <a:lnTo>
                    <a:pt x="309479" y="362229"/>
                  </a:lnTo>
                  <a:lnTo>
                    <a:pt x="266872" y="381669"/>
                  </a:lnTo>
                  <a:lnTo>
                    <a:pt x="220590" y="389192"/>
                  </a:lnTo>
                  <a:lnTo>
                    <a:pt x="175508" y="384485"/>
                  </a:lnTo>
                  <a:lnTo>
                    <a:pt x="133703" y="368660"/>
                  </a:lnTo>
                  <a:lnTo>
                    <a:pt x="97253" y="342828"/>
                  </a:lnTo>
                  <a:lnTo>
                    <a:pt x="68234" y="308100"/>
                  </a:lnTo>
                  <a:lnTo>
                    <a:pt x="48725" y="265590"/>
                  </a:lnTo>
                  <a:lnTo>
                    <a:pt x="41203" y="219465"/>
                  </a:lnTo>
                  <a:lnTo>
                    <a:pt x="45920" y="174535"/>
                  </a:lnTo>
                  <a:lnTo>
                    <a:pt x="61773" y="132869"/>
                  </a:lnTo>
                  <a:lnTo>
                    <a:pt x="87659" y="96540"/>
                  </a:lnTo>
                  <a:lnTo>
                    <a:pt x="122476" y="67620"/>
                  </a:lnTo>
                  <a:lnTo>
                    <a:pt x="165119" y="48180"/>
                  </a:lnTo>
                  <a:lnTo>
                    <a:pt x="203128" y="41174"/>
                  </a:lnTo>
                  <a:lnTo>
                    <a:pt x="215996" y="40702"/>
                  </a:lnTo>
                  <a:lnTo>
                    <a:pt x="228907" y="41176"/>
                  </a:lnTo>
                  <a:lnTo>
                    <a:pt x="241710" y="42598"/>
                  </a:lnTo>
                  <a:lnTo>
                    <a:pt x="254375" y="44968"/>
                  </a:lnTo>
                  <a:lnTo>
                    <a:pt x="266872" y="48286"/>
                  </a:lnTo>
                  <a:lnTo>
                    <a:pt x="298999" y="16264"/>
                  </a:lnTo>
                  <a:lnTo>
                    <a:pt x="251056" y="2495"/>
                  </a:lnTo>
                  <a:lnTo>
                    <a:pt x="202800" y="0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1571" y="5885236"/>
              <a:ext cx="875030" cy="873760"/>
            </a:xfrm>
            <a:custGeom>
              <a:avLst/>
              <a:gdLst/>
              <a:ahLst/>
              <a:cxnLst/>
              <a:rect l="l" t="t" r="r" b="b"/>
              <a:pathLst>
                <a:path w="875029" h="873759">
                  <a:moveTo>
                    <a:pt x="667911" y="0"/>
                  </a:moveTo>
                  <a:lnTo>
                    <a:pt x="662539" y="0"/>
                  </a:lnTo>
                  <a:lnTo>
                    <a:pt x="657272" y="2212"/>
                  </a:lnTo>
                  <a:lnTo>
                    <a:pt x="464721" y="194763"/>
                  </a:lnTo>
                  <a:lnTo>
                    <a:pt x="462509" y="200029"/>
                  </a:lnTo>
                  <a:lnTo>
                    <a:pt x="462509" y="381836"/>
                  </a:lnTo>
                  <a:lnTo>
                    <a:pt x="6306" y="838144"/>
                  </a:lnTo>
                  <a:lnTo>
                    <a:pt x="1647" y="844818"/>
                  </a:lnTo>
                  <a:lnTo>
                    <a:pt x="0" y="852509"/>
                  </a:lnTo>
                  <a:lnTo>
                    <a:pt x="1374" y="860260"/>
                  </a:lnTo>
                  <a:lnTo>
                    <a:pt x="5780" y="867111"/>
                  </a:lnTo>
                  <a:lnTo>
                    <a:pt x="12500" y="871771"/>
                  </a:lnTo>
                  <a:lnTo>
                    <a:pt x="20197" y="873418"/>
                  </a:lnTo>
                  <a:lnTo>
                    <a:pt x="27954" y="872044"/>
                  </a:lnTo>
                  <a:lnTo>
                    <a:pt x="34852" y="867638"/>
                  </a:lnTo>
                  <a:lnTo>
                    <a:pt x="35168" y="867322"/>
                  </a:lnTo>
                  <a:lnTo>
                    <a:pt x="35273" y="867111"/>
                  </a:lnTo>
                  <a:lnTo>
                    <a:pt x="491581" y="410909"/>
                  </a:lnTo>
                  <a:lnTo>
                    <a:pt x="673388" y="410909"/>
                  </a:lnTo>
                  <a:lnTo>
                    <a:pt x="678655" y="408696"/>
                  </a:lnTo>
                  <a:lnTo>
                    <a:pt x="717523" y="369828"/>
                  </a:lnTo>
                  <a:lnTo>
                    <a:pt x="532662" y="369828"/>
                  </a:lnTo>
                  <a:lnTo>
                    <a:pt x="561734" y="340756"/>
                  </a:lnTo>
                  <a:lnTo>
                    <a:pt x="503590" y="340756"/>
                  </a:lnTo>
                  <a:lnTo>
                    <a:pt x="503590" y="213933"/>
                  </a:lnTo>
                  <a:lnTo>
                    <a:pt x="647265" y="70257"/>
                  </a:lnTo>
                  <a:lnTo>
                    <a:pt x="688556" y="70257"/>
                  </a:lnTo>
                  <a:lnTo>
                    <a:pt x="688556" y="20540"/>
                  </a:lnTo>
                  <a:lnTo>
                    <a:pt x="686930" y="12531"/>
                  </a:lnTo>
                  <a:lnTo>
                    <a:pt x="682500" y="6004"/>
                  </a:lnTo>
                  <a:lnTo>
                    <a:pt x="675936" y="1609"/>
                  </a:lnTo>
                  <a:lnTo>
                    <a:pt x="667911" y="0"/>
                  </a:lnTo>
                  <a:close/>
                </a:path>
                <a:path w="875029" h="873759">
                  <a:moveTo>
                    <a:pt x="861305" y="226047"/>
                  </a:moveTo>
                  <a:lnTo>
                    <a:pt x="803055" y="226047"/>
                  </a:lnTo>
                  <a:lnTo>
                    <a:pt x="802950" y="226363"/>
                  </a:lnTo>
                  <a:lnTo>
                    <a:pt x="659484" y="369828"/>
                  </a:lnTo>
                  <a:lnTo>
                    <a:pt x="717523" y="369828"/>
                  </a:lnTo>
                  <a:lnTo>
                    <a:pt x="861305" y="226047"/>
                  </a:lnTo>
                  <a:close/>
                </a:path>
                <a:path w="875029" h="873759">
                  <a:moveTo>
                    <a:pt x="688556" y="70257"/>
                  </a:moveTo>
                  <a:lnTo>
                    <a:pt x="647265" y="70257"/>
                  </a:lnTo>
                  <a:lnTo>
                    <a:pt x="647371" y="196975"/>
                  </a:lnTo>
                  <a:lnTo>
                    <a:pt x="503590" y="340756"/>
                  </a:lnTo>
                  <a:lnTo>
                    <a:pt x="561734" y="340756"/>
                  </a:lnTo>
                  <a:lnTo>
                    <a:pt x="676443" y="226047"/>
                  </a:lnTo>
                  <a:lnTo>
                    <a:pt x="861305" y="226047"/>
                  </a:lnTo>
                  <a:lnTo>
                    <a:pt x="867414" y="219937"/>
                  </a:lnTo>
                  <a:lnTo>
                    <a:pt x="873313" y="214144"/>
                  </a:lnTo>
                  <a:lnTo>
                    <a:pt x="874998" y="205296"/>
                  </a:lnTo>
                  <a:lnTo>
                    <a:pt x="868678" y="189917"/>
                  </a:lnTo>
                  <a:lnTo>
                    <a:pt x="861199" y="184861"/>
                  </a:lnTo>
                  <a:lnTo>
                    <a:pt x="688556" y="184861"/>
                  </a:lnTo>
                  <a:lnTo>
                    <a:pt x="688556" y="70257"/>
                  </a:lnTo>
                  <a:close/>
                </a:path>
              </a:pathLst>
            </a:custGeom>
            <a:solidFill>
              <a:srgbClr val="96C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92296"/>
            <a:ext cx="20104099" cy="342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13400" y="1411479"/>
            <a:ext cx="3309620" cy="64769"/>
          </a:xfrm>
          <a:custGeom>
            <a:avLst/>
            <a:gdLst/>
            <a:ahLst/>
            <a:cxnLst/>
            <a:rect l="l" t="t" r="r" b="b"/>
            <a:pathLst>
              <a:path w="3309620" h="64769">
                <a:moveTo>
                  <a:pt x="3309181" y="0"/>
                </a:moveTo>
                <a:lnTo>
                  <a:pt x="0" y="0"/>
                </a:lnTo>
                <a:lnTo>
                  <a:pt x="0" y="64464"/>
                </a:lnTo>
                <a:lnTo>
                  <a:pt x="3309181" y="64464"/>
                </a:lnTo>
                <a:lnTo>
                  <a:pt x="3309181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ΣΤΡΑΤΗΓΙΚΗ</a:t>
            </a:r>
            <a:r>
              <a:rPr spc="5" dirty="0"/>
              <a:t> </a:t>
            </a:r>
            <a:r>
              <a:rPr dirty="0"/>
              <a:t>ΤΟΥ</a:t>
            </a:r>
            <a:r>
              <a:rPr spc="15" dirty="0"/>
              <a:t> </a:t>
            </a:r>
            <a:r>
              <a:rPr spc="-10" dirty="0"/>
              <a:t>ΠΡΟΓΡΑΜΜΑΤΟΣ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895000"/>
              </p:ext>
            </p:extLst>
          </p:nvPr>
        </p:nvGraphicFramePr>
        <p:xfrm>
          <a:off x="1412005" y="4465120"/>
          <a:ext cx="17053559" cy="4708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05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ΒΑΣΙΚΕΣ</a:t>
                      </a:r>
                      <a:r>
                        <a:rPr sz="2050" b="1" spc="4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ΠΡΟΚΛΗΣΕΙΣ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ΚΥΡΙΕΣ</a:t>
                      </a:r>
                      <a:r>
                        <a:rPr sz="2050" b="1" spc="8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ΚΑΤΗΓΟΡΙΕΣ</a:t>
                      </a:r>
                      <a:r>
                        <a:rPr sz="2050" b="1" spc="9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ΔΡΑΣΕΩΝ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247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endParaRPr lang="el-GR" sz="2050" dirty="0">
                        <a:latin typeface="Times New Roman"/>
                        <a:cs typeface="Times New Roman"/>
                      </a:endParaRPr>
                    </a:p>
                    <a:p>
                      <a:pPr marL="95250" marR="793750">
                        <a:lnSpc>
                          <a:spcPct val="101099"/>
                        </a:lnSpc>
                      </a:pPr>
                      <a:r>
                        <a:rPr sz="2050" dirty="0" err="1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Ανάγκη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ενίσχυσης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προστασίας</a:t>
                      </a:r>
                      <a:r>
                        <a:rPr sz="2050" spc="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διατήρησης</a:t>
                      </a:r>
                      <a:r>
                        <a:rPr sz="2050" spc="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φύσης,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95250" marR="247015">
                        <a:lnSpc>
                          <a:spcPct val="101099"/>
                        </a:lnSpc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ανάδειξης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δημιουργίας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πράσινων</a:t>
                      </a:r>
                      <a:r>
                        <a:rPr sz="205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μπλε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υποδομών,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μεταξύ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άλλων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σε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αστικές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περιοχές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980" marR="453390" indent="-379730">
                        <a:lnSpc>
                          <a:spcPts val="3729"/>
                        </a:lnSpc>
                        <a:spcBef>
                          <a:spcPts val="195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Ανάπτυξη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ολοκληρωμένων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αστικών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παρεμβάσεων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όπως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η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εμβληματική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ανάπλαση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του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Φαληρικού</a:t>
                      </a:r>
                      <a:r>
                        <a:rPr sz="2050" spc="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μετώπου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σχεδιασμένη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στη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φιλοσοφία</a:t>
                      </a:r>
                      <a:r>
                        <a:rPr sz="2050" spc="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του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Bauhaus.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474980" indent="-379095">
                        <a:lnSpc>
                          <a:spcPct val="100000"/>
                        </a:lnSpc>
                        <a:spcBef>
                          <a:spcPts val="940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Ανάπτυξη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πράσινων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μπλε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υποδομών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(GBI),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474980" marR="523240" indent="-379730">
                        <a:lnSpc>
                          <a:spcPct val="151700"/>
                        </a:lnSpc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Eξυγίανση,</a:t>
                      </a:r>
                      <a:r>
                        <a:rPr sz="2050" spc="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απορρύπανση</a:t>
                      </a:r>
                      <a:r>
                        <a:rPr sz="2050" spc="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αποκατάσταση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μολυσμένων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αστικών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περιαστικών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περιοχών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474980" marR="761365" indent="-379730">
                        <a:lnSpc>
                          <a:spcPct val="151700"/>
                        </a:lnSpc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Bελτίωση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ποιότητας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ατμόσφαιρας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έλεγχο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ταυτόχρονα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του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θορύβου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σε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αστικές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περιοχές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417423" y="2119686"/>
            <a:ext cx="485965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dirty="0">
                <a:solidFill>
                  <a:srgbClr val="0D4F8B"/>
                </a:solidFill>
                <a:latin typeface="Calibri"/>
                <a:cs typeface="Calibri"/>
              </a:rPr>
              <a:t>ΑΣΤΙΚΗ </a:t>
            </a:r>
            <a:r>
              <a:rPr sz="3650" b="1" spc="-10" dirty="0">
                <a:solidFill>
                  <a:srgbClr val="0D4F8B"/>
                </a:solidFill>
                <a:latin typeface="Calibri"/>
                <a:cs typeface="Calibri"/>
              </a:rPr>
              <a:t>ΑΝΑΖΩΟΓΟΝΗΣΗ</a:t>
            </a:r>
            <a:endParaRPr sz="36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34557" y="6417385"/>
            <a:ext cx="1586865" cy="803910"/>
            <a:chOff x="5034557" y="6417385"/>
            <a:chExt cx="1586865" cy="8039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595" y="6417385"/>
              <a:ext cx="906296" cy="5612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3250" y="6912877"/>
              <a:ext cx="496756" cy="308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4557" y="6533674"/>
              <a:ext cx="558692" cy="3463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6531" y="6504602"/>
              <a:ext cx="391843" cy="242690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8058072" y="6546314"/>
            <a:ext cx="341630" cy="613410"/>
          </a:xfrm>
          <a:custGeom>
            <a:avLst/>
            <a:gdLst/>
            <a:ahLst/>
            <a:cxnLst/>
            <a:rect l="l" t="t" r="r" b="b"/>
            <a:pathLst>
              <a:path w="341629" h="613409">
                <a:moveTo>
                  <a:pt x="341283" y="0"/>
                </a:moveTo>
                <a:lnTo>
                  <a:pt x="193499" y="0"/>
                </a:lnTo>
                <a:lnTo>
                  <a:pt x="141042" y="52561"/>
                </a:lnTo>
                <a:lnTo>
                  <a:pt x="288826" y="52561"/>
                </a:lnTo>
                <a:lnTo>
                  <a:pt x="288826" y="210141"/>
                </a:lnTo>
                <a:lnTo>
                  <a:pt x="17485" y="210141"/>
                </a:lnTo>
                <a:lnTo>
                  <a:pt x="17485" y="262703"/>
                </a:lnTo>
                <a:lnTo>
                  <a:pt x="288826" y="262703"/>
                </a:lnTo>
                <a:lnTo>
                  <a:pt x="288826" y="367827"/>
                </a:lnTo>
                <a:lnTo>
                  <a:pt x="245007" y="367827"/>
                </a:lnTo>
                <a:lnTo>
                  <a:pt x="245007" y="420389"/>
                </a:lnTo>
                <a:lnTo>
                  <a:pt x="288826" y="420389"/>
                </a:lnTo>
                <a:lnTo>
                  <a:pt x="288826" y="560483"/>
                </a:lnTo>
                <a:lnTo>
                  <a:pt x="78790" y="560483"/>
                </a:lnTo>
                <a:lnTo>
                  <a:pt x="78790" y="420389"/>
                </a:lnTo>
                <a:lnTo>
                  <a:pt x="157474" y="420389"/>
                </a:lnTo>
                <a:lnTo>
                  <a:pt x="157474" y="367827"/>
                </a:lnTo>
                <a:lnTo>
                  <a:pt x="26228" y="367827"/>
                </a:lnTo>
                <a:lnTo>
                  <a:pt x="26228" y="560483"/>
                </a:lnTo>
                <a:lnTo>
                  <a:pt x="0" y="560483"/>
                </a:lnTo>
                <a:lnTo>
                  <a:pt x="0" y="613045"/>
                </a:lnTo>
                <a:lnTo>
                  <a:pt x="341283" y="613045"/>
                </a:lnTo>
                <a:lnTo>
                  <a:pt x="341283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182111" y="6098841"/>
            <a:ext cx="1437640" cy="1279525"/>
            <a:chOff x="7182111" y="6098841"/>
            <a:chExt cx="1437640" cy="127952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9834" y="6098841"/>
              <a:ext cx="183202" cy="18203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182111" y="6134247"/>
              <a:ext cx="1437640" cy="1243965"/>
            </a:xfrm>
            <a:custGeom>
              <a:avLst/>
              <a:gdLst/>
              <a:ahLst/>
              <a:cxnLst/>
              <a:rect l="l" t="t" r="r" b="b"/>
              <a:pathLst>
                <a:path w="1437640" h="1243965">
                  <a:moveTo>
                    <a:pt x="157790" y="0"/>
                  </a:moveTo>
                  <a:lnTo>
                    <a:pt x="107889" y="8036"/>
                  </a:lnTo>
                  <a:lnTo>
                    <a:pt x="64570" y="30417"/>
                  </a:lnTo>
                  <a:lnTo>
                    <a:pt x="30423" y="64548"/>
                  </a:lnTo>
                  <a:lnTo>
                    <a:pt x="8037" y="107835"/>
                  </a:lnTo>
                  <a:lnTo>
                    <a:pt x="0" y="157685"/>
                  </a:lnTo>
                  <a:lnTo>
                    <a:pt x="0" y="1086101"/>
                  </a:lnTo>
                  <a:lnTo>
                    <a:pt x="12488" y="1147300"/>
                  </a:lnTo>
                  <a:lnTo>
                    <a:pt x="35021" y="1184892"/>
                  </a:lnTo>
                  <a:lnTo>
                    <a:pt x="66731" y="1214647"/>
                  </a:lnTo>
                  <a:lnTo>
                    <a:pt x="105696" y="1234745"/>
                  </a:lnTo>
                  <a:lnTo>
                    <a:pt x="149996" y="1243365"/>
                  </a:lnTo>
                  <a:lnTo>
                    <a:pt x="149996" y="1243787"/>
                  </a:lnTo>
                  <a:lnTo>
                    <a:pt x="1437180" y="1243787"/>
                  </a:lnTo>
                  <a:lnTo>
                    <a:pt x="1437180" y="1138663"/>
                  </a:lnTo>
                  <a:lnTo>
                    <a:pt x="157790" y="1138663"/>
                  </a:lnTo>
                  <a:lnTo>
                    <a:pt x="137296" y="1134539"/>
                  </a:lnTo>
                  <a:lnTo>
                    <a:pt x="120555" y="1123284"/>
                  </a:lnTo>
                  <a:lnTo>
                    <a:pt x="109264" y="1106579"/>
                  </a:lnTo>
                  <a:lnTo>
                    <a:pt x="105123" y="1086101"/>
                  </a:lnTo>
                  <a:lnTo>
                    <a:pt x="109264" y="1065668"/>
                  </a:lnTo>
                  <a:lnTo>
                    <a:pt x="120555" y="1048958"/>
                  </a:lnTo>
                  <a:lnTo>
                    <a:pt x="137296" y="1037679"/>
                  </a:lnTo>
                  <a:lnTo>
                    <a:pt x="157790" y="1033539"/>
                  </a:lnTo>
                  <a:lnTo>
                    <a:pt x="315476" y="1033539"/>
                  </a:lnTo>
                  <a:lnTo>
                    <a:pt x="315476" y="937685"/>
                  </a:lnTo>
                  <a:lnTo>
                    <a:pt x="105123" y="937685"/>
                  </a:lnTo>
                  <a:lnTo>
                    <a:pt x="105123" y="157685"/>
                  </a:lnTo>
                  <a:lnTo>
                    <a:pt x="109264" y="137207"/>
                  </a:lnTo>
                  <a:lnTo>
                    <a:pt x="120555" y="120502"/>
                  </a:lnTo>
                  <a:lnTo>
                    <a:pt x="137296" y="109248"/>
                  </a:lnTo>
                  <a:lnTo>
                    <a:pt x="157790" y="105123"/>
                  </a:lnTo>
                  <a:lnTo>
                    <a:pt x="306037" y="105123"/>
                  </a:lnTo>
                  <a:lnTo>
                    <a:pt x="285058" y="64548"/>
                  </a:lnTo>
                  <a:lnTo>
                    <a:pt x="250928" y="30417"/>
                  </a:lnTo>
                  <a:lnTo>
                    <a:pt x="207640" y="8036"/>
                  </a:lnTo>
                  <a:lnTo>
                    <a:pt x="157790" y="0"/>
                  </a:lnTo>
                  <a:close/>
                </a:path>
                <a:path w="1437640" h="1243965">
                  <a:moveTo>
                    <a:pt x="315476" y="1033539"/>
                  </a:moveTo>
                  <a:lnTo>
                    <a:pt x="157790" y="1033539"/>
                  </a:lnTo>
                  <a:lnTo>
                    <a:pt x="178223" y="1037679"/>
                  </a:lnTo>
                  <a:lnTo>
                    <a:pt x="194934" y="1048958"/>
                  </a:lnTo>
                  <a:lnTo>
                    <a:pt x="206213" y="1065668"/>
                  </a:lnTo>
                  <a:lnTo>
                    <a:pt x="210352" y="1086101"/>
                  </a:lnTo>
                  <a:lnTo>
                    <a:pt x="206213" y="1106579"/>
                  </a:lnTo>
                  <a:lnTo>
                    <a:pt x="194934" y="1123284"/>
                  </a:lnTo>
                  <a:lnTo>
                    <a:pt x="178223" y="1134539"/>
                  </a:lnTo>
                  <a:lnTo>
                    <a:pt x="157790" y="1138663"/>
                  </a:lnTo>
                  <a:lnTo>
                    <a:pt x="306312" y="1138663"/>
                  </a:lnTo>
                  <a:lnTo>
                    <a:pt x="315476" y="1086101"/>
                  </a:lnTo>
                  <a:lnTo>
                    <a:pt x="315476" y="1033539"/>
                  </a:lnTo>
                  <a:close/>
                </a:path>
                <a:path w="1437640" h="1243965">
                  <a:moveTo>
                    <a:pt x="1437180" y="175170"/>
                  </a:moveTo>
                  <a:lnTo>
                    <a:pt x="1306777" y="175170"/>
                  </a:lnTo>
                  <a:lnTo>
                    <a:pt x="1201653" y="280294"/>
                  </a:lnTo>
                  <a:lnTo>
                    <a:pt x="1332057" y="280294"/>
                  </a:lnTo>
                  <a:lnTo>
                    <a:pt x="1332057" y="1138663"/>
                  </a:lnTo>
                  <a:lnTo>
                    <a:pt x="1437180" y="1138663"/>
                  </a:lnTo>
                  <a:lnTo>
                    <a:pt x="1437180" y="175170"/>
                  </a:lnTo>
                  <a:close/>
                </a:path>
                <a:path w="1437640" h="1243965">
                  <a:moveTo>
                    <a:pt x="157738" y="928442"/>
                  </a:moveTo>
                  <a:lnTo>
                    <a:pt x="131134" y="930753"/>
                  </a:lnTo>
                  <a:lnTo>
                    <a:pt x="105123" y="937685"/>
                  </a:lnTo>
                  <a:lnTo>
                    <a:pt x="210352" y="937685"/>
                  </a:lnTo>
                  <a:lnTo>
                    <a:pt x="184341" y="930753"/>
                  </a:lnTo>
                  <a:lnTo>
                    <a:pt x="157738" y="928442"/>
                  </a:lnTo>
                  <a:close/>
                </a:path>
                <a:path w="1437640" h="1243965">
                  <a:moveTo>
                    <a:pt x="306037" y="105123"/>
                  </a:moveTo>
                  <a:lnTo>
                    <a:pt x="157790" y="105123"/>
                  </a:lnTo>
                  <a:lnTo>
                    <a:pt x="178223" y="109248"/>
                  </a:lnTo>
                  <a:lnTo>
                    <a:pt x="194934" y="120502"/>
                  </a:lnTo>
                  <a:lnTo>
                    <a:pt x="206213" y="137207"/>
                  </a:lnTo>
                  <a:lnTo>
                    <a:pt x="210352" y="157685"/>
                  </a:lnTo>
                  <a:lnTo>
                    <a:pt x="210352" y="937685"/>
                  </a:lnTo>
                  <a:lnTo>
                    <a:pt x="315476" y="937685"/>
                  </a:lnTo>
                  <a:lnTo>
                    <a:pt x="315476" y="280294"/>
                  </a:lnTo>
                  <a:lnTo>
                    <a:pt x="832140" y="280294"/>
                  </a:lnTo>
                  <a:lnTo>
                    <a:pt x="937159" y="175170"/>
                  </a:lnTo>
                  <a:lnTo>
                    <a:pt x="315476" y="175170"/>
                  </a:lnTo>
                  <a:lnTo>
                    <a:pt x="315476" y="157685"/>
                  </a:lnTo>
                  <a:lnTo>
                    <a:pt x="307439" y="107835"/>
                  </a:lnTo>
                  <a:lnTo>
                    <a:pt x="306037" y="105123"/>
                  </a:lnTo>
                  <a:close/>
                </a:path>
              </a:pathLst>
            </a:custGeom>
            <a:solidFill>
              <a:srgbClr val="18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11875" y="6546314"/>
              <a:ext cx="341630" cy="613410"/>
            </a:xfrm>
            <a:custGeom>
              <a:avLst/>
              <a:gdLst/>
              <a:ahLst/>
              <a:cxnLst/>
              <a:rect l="l" t="t" r="r" b="b"/>
              <a:pathLst>
                <a:path w="341629" h="613409">
                  <a:moveTo>
                    <a:pt x="271130" y="0"/>
                  </a:moveTo>
                  <a:lnTo>
                    <a:pt x="0" y="0"/>
                  </a:lnTo>
                  <a:lnTo>
                    <a:pt x="0" y="613045"/>
                  </a:lnTo>
                  <a:lnTo>
                    <a:pt x="341283" y="613045"/>
                  </a:lnTo>
                  <a:lnTo>
                    <a:pt x="341283" y="560483"/>
                  </a:lnTo>
                  <a:lnTo>
                    <a:pt x="315054" y="560483"/>
                  </a:lnTo>
                  <a:lnTo>
                    <a:pt x="315054" y="367827"/>
                  </a:lnTo>
                  <a:lnTo>
                    <a:pt x="183808" y="367827"/>
                  </a:lnTo>
                  <a:lnTo>
                    <a:pt x="183808" y="420389"/>
                  </a:lnTo>
                  <a:lnTo>
                    <a:pt x="262493" y="420389"/>
                  </a:lnTo>
                  <a:lnTo>
                    <a:pt x="262493" y="560483"/>
                  </a:lnTo>
                  <a:lnTo>
                    <a:pt x="52456" y="560483"/>
                  </a:lnTo>
                  <a:lnTo>
                    <a:pt x="52456" y="420389"/>
                  </a:lnTo>
                  <a:lnTo>
                    <a:pt x="96275" y="420389"/>
                  </a:lnTo>
                  <a:lnTo>
                    <a:pt x="96275" y="367827"/>
                  </a:lnTo>
                  <a:lnTo>
                    <a:pt x="52456" y="367827"/>
                  </a:lnTo>
                  <a:lnTo>
                    <a:pt x="52456" y="262703"/>
                  </a:lnTo>
                  <a:lnTo>
                    <a:pt x="148942" y="262703"/>
                  </a:lnTo>
                  <a:lnTo>
                    <a:pt x="166322" y="210141"/>
                  </a:lnTo>
                  <a:lnTo>
                    <a:pt x="52456" y="210141"/>
                  </a:lnTo>
                  <a:lnTo>
                    <a:pt x="52456" y="52561"/>
                  </a:lnTo>
                  <a:lnTo>
                    <a:pt x="218779" y="52561"/>
                  </a:lnTo>
                  <a:lnTo>
                    <a:pt x="271130" y="0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21701" y="6196183"/>
              <a:ext cx="594360" cy="595630"/>
            </a:xfrm>
            <a:custGeom>
              <a:avLst/>
              <a:gdLst/>
              <a:ahLst/>
              <a:cxnLst/>
              <a:rect l="l" t="t" r="r" b="b"/>
              <a:pathLst>
                <a:path w="594359" h="595629">
                  <a:moveTo>
                    <a:pt x="483694" y="0"/>
                  </a:moveTo>
                  <a:lnTo>
                    <a:pt x="54352" y="431027"/>
                  </a:lnTo>
                  <a:lnTo>
                    <a:pt x="0" y="595349"/>
                  </a:lnTo>
                  <a:lnTo>
                    <a:pt x="164848" y="540891"/>
                  </a:lnTo>
                  <a:lnTo>
                    <a:pt x="170837" y="534887"/>
                  </a:lnTo>
                  <a:lnTo>
                    <a:pt x="73417" y="534887"/>
                  </a:lnTo>
                  <a:lnTo>
                    <a:pt x="60461" y="521931"/>
                  </a:lnTo>
                  <a:lnTo>
                    <a:pt x="84583" y="448408"/>
                  </a:lnTo>
                  <a:lnTo>
                    <a:pt x="99315" y="439104"/>
                  </a:lnTo>
                  <a:lnTo>
                    <a:pt x="115854" y="436149"/>
                  </a:lnTo>
                  <a:lnTo>
                    <a:pt x="269333" y="436149"/>
                  </a:lnTo>
                  <a:lnTo>
                    <a:pt x="594085" y="110600"/>
                  </a:lnTo>
                  <a:lnTo>
                    <a:pt x="483694" y="0"/>
                  </a:lnTo>
                  <a:close/>
                </a:path>
                <a:path w="594359" h="595629">
                  <a:moveTo>
                    <a:pt x="269333" y="436149"/>
                  </a:moveTo>
                  <a:lnTo>
                    <a:pt x="115854" y="436149"/>
                  </a:lnTo>
                  <a:lnTo>
                    <a:pt x="132294" y="439535"/>
                  </a:lnTo>
                  <a:lnTo>
                    <a:pt x="146730" y="449250"/>
                  </a:lnTo>
                  <a:lnTo>
                    <a:pt x="156344" y="463245"/>
                  </a:lnTo>
                  <a:lnTo>
                    <a:pt x="159726" y="479284"/>
                  </a:lnTo>
                  <a:lnTo>
                    <a:pt x="156847" y="495421"/>
                  </a:lnTo>
                  <a:lnTo>
                    <a:pt x="147678" y="509712"/>
                  </a:lnTo>
                  <a:lnTo>
                    <a:pt x="146730" y="510660"/>
                  </a:lnTo>
                  <a:lnTo>
                    <a:pt x="73417" y="534887"/>
                  </a:lnTo>
                  <a:lnTo>
                    <a:pt x="170837" y="534887"/>
                  </a:lnTo>
                  <a:lnTo>
                    <a:pt x="269333" y="436149"/>
                  </a:lnTo>
                  <a:close/>
                </a:path>
              </a:pathLst>
            </a:custGeom>
            <a:solidFill>
              <a:srgbClr val="96C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92296"/>
            <a:ext cx="20104099" cy="342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13400" y="1411479"/>
            <a:ext cx="3309620" cy="64769"/>
          </a:xfrm>
          <a:custGeom>
            <a:avLst/>
            <a:gdLst/>
            <a:ahLst/>
            <a:cxnLst/>
            <a:rect l="l" t="t" r="r" b="b"/>
            <a:pathLst>
              <a:path w="3309620" h="64769">
                <a:moveTo>
                  <a:pt x="3309181" y="0"/>
                </a:moveTo>
                <a:lnTo>
                  <a:pt x="0" y="0"/>
                </a:lnTo>
                <a:lnTo>
                  <a:pt x="0" y="64464"/>
                </a:lnTo>
                <a:lnTo>
                  <a:pt x="3309181" y="64464"/>
                </a:lnTo>
                <a:lnTo>
                  <a:pt x="3309181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ΣΤΡΑΤΗΓΙΚΗ</a:t>
            </a:r>
            <a:r>
              <a:rPr spc="5" dirty="0"/>
              <a:t> </a:t>
            </a:r>
            <a:r>
              <a:rPr dirty="0"/>
              <a:t>ΤΟΥ</a:t>
            </a:r>
            <a:r>
              <a:rPr spc="15" dirty="0"/>
              <a:t> </a:t>
            </a:r>
            <a:r>
              <a:rPr spc="-10" dirty="0"/>
              <a:t>ΠΡΟΓΡΑΜΜΑΤΟΣ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12005" y="3849441"/>
          <a:ext cx="17053559" cy="4550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05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ΒΑΣΙΚΕΣ</a:t>
                      </a:r>
                      <a:r>
                        <a:rPr sz="2050" b="1" spc="4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ΠΡΟΚΛΗΣΕΙΣ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247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ΚΥΡΙΕΣ</a:t>
                      </a:r>
                      <a:r>
                        <a:rPr sz="2050" b="1" spc="85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ΚΑΤΗΓΟΡΙΕΣ</a:t>
                      </a:r>
                      <a:r>
                        <a:rPr sz="2050" b="1" spc="9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ΔΡΑΣΕΩΝ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247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5250" marR="1084580">
                        <a:lnSpc>
                          <a:spcPct val="101099"/>
                        </a:lnSpc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Μη</a:t>
                      </a:r>
                      <a:r>
                        <a:rPr sz="205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αποτελεσματική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διαχείριση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στερεών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 marL="95250" marR="121285">
                        <a:lnSpc>
                          <a:spcPts val="2490"/>
                        </a:lnSpc>
                        <a:spcBef>
                          <a:spcPts val="85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αποβλήτων,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στο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βαθμό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που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απαιτείται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από</a:t>
                      </a:r>
                      <a:r>
                        <a:rPr sz="2050" spc="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τις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 marL="95250">
                        <a:lnSpc>
                          <a:spcPts val="2400"/>
                        </a:lnSpc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Κοινοτικές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οδηγίες</a:t>
                      </a:r>
                      <a:r>
                        <a:rPr sz="2050" spc="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ανάγκη</a:t>
                      </a:r>
                      <a:r>
                        <a:rPr sz="2050" spc="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μετάβασης</a:t>
                      </a:r>
                      <a:r>
                        <a:rPr sz="2050" spc="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σε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 marL="95250" marR="279400">
                        <a:lnSpc>
                          <a:spcPct val="101099"/>
                        </a:lnSpc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αποδοτική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ως</a:t>
                      </a:r>
                      <a:r>
                        <a:rPr sz="205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προς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τους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πόρους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κυκλική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οικονομία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293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74980" indent="-379095">
                        <a:lnSpc>
                          <a:spcPct val="100000"/>
                        </a:lnSpc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Βελτίωση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του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τρόπου</a:t>
                      </a:r>
                      <a:r>
                        <a:rPr sz="205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διαχείρισης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στερεών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αποβλήτων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5"/>
                        </a:spcBef>
                        <a:buClr>
                          <a:srgbClr val="5B9BD4"/>
                        </a:buClr>
                        <a:buFont typeface="Trebuchet MS"/>
                        <a:buAutoNum type="arabicParenR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74980" indent="-379095">
                        <a:lnSpc>
                          <a:spcPct val="100000"/>
                        </a:lnSpc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Ολιστική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προσέγγιση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διαχείρισης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αποβλήτων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 marL="474980" marR="207010" indent="-379730">
                        <a:lnSpc>
                          <a:spcPts val="6220"/>
                        </a:lnSpc>
                        <a:spcBef>
                          <a:spcPts val="835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Υιοθέτηση</a:t>
                      </a:r>
                      <a:r>
                        <a:rPr sz="2050" spc="8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αποτελεσματικής</a:t>
                      </a:r>
                      <a:r>
                        <a:rPr sz="2050" spc="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διακυβέρνησης</a:t>
                      </a:r>
                      <a:r>
                        <a:rPr sz="2050" spc="114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9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εφαρμογής</a:t>
                      </a:r>
                      <a:r>
                        <a:rPr sz="2050" spc="9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ορθολογικής,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αποδοτικής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βιώσιμης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πολιτικής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διαχείρισης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αποβλήτων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417423" y="2119686"/>
            <a:ext cx="845629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dirty="0">
                <a:solidFill>
                  <a:srgbClr val="0D4F8B"/>
                </a:solidFill>
                <a:latin typeface="Calibri"/>
                <a:cs typeface="Calibri"/>
              </a:rPr>
              <a:t>ΣΤΕΡΕΑ</a:t>
            </a:r>
            <a:r>
              <a:rPr sz="3650" b="1" spc="-20" dirty="0">
                <a:solidFill>
                  <a:srgbClr val="0D4F8B"/>
                </a:solidFill>
                <a:latin typeface="Calibri"/>
                <a:cs typeface="Calibri"/>
              </a:rPr>
              <a:t> </a:t>
            </a:r>
            <a:r>
              <a:rPr sz="3650" b="1" dirty="0">
                <a:solidFill>
                  <a:srgbClr val="0D4F8B"/>
                </a:solidFill>
                <a:latin typeface="Calibri"/>
                <a:cs typeface="Calibri"/>
              </a:rPr>
              <a:t>ΑΠΟΒΛΗΤΑ</a:t>
            </a:r>
            <a:r>
              <a:rPr sz="3650" b="1" spc="-25" dirty="0">
                <a:solidFill>
                  <a:srgbClr val="0D4F8B"/>
                </a:solidFill>
                <a:latin typeface="Calibri"/>
                <a:cs typeface="Calibri"/>
              </a:rPr>
              <a:t> </a:t>
            </a:r>
            <a:r>
              <a:rPr sz="3650" b="1" dirty="0">
                <a:solidFill>
                  <a:srgbClr val="0D4F8B"/>
                </a:solidFill>
                <a:latin typeface="Calibri"/>
                <a:cs typeface="Calibri"/>
              </a:rPr>
              <a:t>– ΚΥΚΛΙΚΗ</a:t>
            </a:r>
            <a:r>
              <a:rPr sz="3650" b="1" spc="10" dirty="0">
                <a:solidFill>
                  <a:srgbClr val="0D4F8B"/>
                </a:solidFill>
                <a:latin typeface="Calibri"/>
                <a:cs typeface="Calibri"/>
              </a:rPr>
              <a:t> </a:t>
            </a:r>
            <a:r>
              <a:rPr sz="3650" b="1" spc="-10" dirty="0">
                <a:solidFill>
                  <a:srgbClr val="0D4F8B"/>
                </a:solidFill>
                <a:latin typeface="Calibri"/>
                <a:cs typeface="Calibri"/>
              </a:rPr>
              <a:t>ΟΙΚΟΝΟΜΙΑ</a:t>
            </a:r>
            <a:endParaRPr sz="36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34557" y="6417385"/>
            <a:ext cx="1586865" cy="803910"/>
            <a:chOff x="5034557" y="6417385"/>
            <a:chExt cx="1586865" cy="8039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595" y="6417385"/>
              <a:ext cx="906296" cy="5612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3250" y="6912877"/>
              <a:ext cx="496756" cy="308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4557" y="6533674"/>
              <a:ext cx="558692" cy="3463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6531" y="6504602"/>
              <a:ext cx="391843" cy="242690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7173290" y="7321785"/>
            <a:ext cx="1481455" cy="45085"/>
          </a:xfrm>
          <a:custGeom>
            <a:avLst/>
            <a:gdLst/>
            <a:ahLst/>
            <a:cxnLst/>
            <a:rect l="l" t="t" r="r" b="b"/>
            <a:pathLst>
              <a:path w="1481454" h="45084">
                <a:moveTo>
                  <a:pt x="13667" y="0"/>
                </a:moveTo>
                <a:lnTo>
                  <a:pt x="5977" y="2422"/>
                </a:lnTo>
                <a:lnTo>
                  <a:pt x="816" y="6109"/>
                </a:lnTo>
                <a:lnTo>
                  <a:pt x="95" y="17854"/>
                </a:lnTo>
                <a:lnTo>
                  <a:pt x="0" y="26728"/>
                </a:lnTo>
                <a:lnTo>
                  <a:pt x="184" y="44872"/>
                </a:lnTo>
                <a:lnTo>
                  <a:pt x="1481394" y="44872"/>
                </a:lnTo>
                <a:lnTo>
                  <a:pt x="1481394" y="948"/>
                </a:lnTo>
                <a:lnTo>
                  <a:pt x="18723" y="948"/>
                </a:lnTo>
                <a:lnTo>
                  <a:pt x="13667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194752" y="6045766"/>
            <a:ext cx="1438910" cy="1209675"/>
            <a:chOff x="7194752" y="6045766"/>
            <a:chExt cx="1438910" cy="1209675"/>
          </a:xfrm>
        </p:grpSpPr>
        <p:sp>
          <p:nvSpPr>
            <p:cNvPr id="14" name="object 14"/>
            <p:cNvSpPr/>
            <p:nvPr/>
          </p:nvSpPr>
          <p:spPr>
            <a:xfrm>
              <a:off x="7194752" y="6593254"/>
              <a:ext cx="1438910" cy="662305"/>
            </a:xfrm>
            <a:custGeom>
              <a:avLst/>
              <a:gdLst/>
              <a:ahLst/>
              <a:cxnLst/>
              <a:rect l="l" t="t" r="r" b="b"/>
              <a:pathLst>
                <a:path w="1438909" h="662304">
                  <a:moveTo>
                    <a:pt x="811034" y="0"/>
                  </a:moveTo>
                  <a:lnTo>
                    <a:pt x="801151" y="3010"/>
                  </a:lnTo>
                  <a:lnTo>
                    <a:pt x="791060" y="9308"/>
                  </a:lnTo>
                  <a:lnTo>
                    <a:pt x="765743" y="27859"/>
                  </a:lnTo>
                  <a:lnTo>
                    <a:pt x="740210" y="46083"/>
                  </a:lnTo>
                  <a:lnTo>
                    <a:pt x="714479" y="64011"/>
                  </a:lnTo>
                  <a:lnTo>
                    <a:pt x="682671" y="85676"/>
                  </a:lnTo>
                  <a:lnTo>
                    <a:pt x="672559" y="87045"/>
                  </a:lnTo>
                  <a:lnTo>
                    <a:pt x="625277" y="74030"/>
                  </a:lnTo>
                  <a:lnTo>
                    <a:pt x="585026" y="62634"/>
                  </a:lnTo>
                  <a:lnTo>
                    <a:pt x="544854" y="50962"/>
                  </a:lnTo>
                  <a:lnTo>
                    <a:pt x="504761" y="39013"/>
                  </a:lnTo>
                  <a:lnTo>
                    <a:pt x="493887" y="36878"/>
                  </a:lnTo>
                  <a:lnTo>
                    <a:pt x="431555" y="84929"/>
                  </a:lnTo>
                  <a:lnTo>
                    <a:pt x="397184" y="122149"/>
                  </a:lnTo>
                  <a:lnTo>
                    <a:pt x="363732" y="160147"/>
                  </a:lnTo>
                  <a:lnTo>
                    <a:pt x="331307" y="199023"/>
                  </a:lnTo>
                  <a:lnTo>
                    <a:pt x="300017" y="238877"/>
                  </a:lnTo>
                  <a:lnTo>
                    <a:pt x="269971" y="279807"/>
                  </a:lnTo>
                  <a:lnTo>
                    <a:pt x="260208" y="292305"/>
                  </a:lnTo>
                  <a:lnTo>
                    <a:pt x="225310" y="325101"/>
                  </a:lnTo>
                  <a:lnTo>
                    <a:pt x="193505" y="349913"/>
                  </a:lnTo>
                  <a:lnTo>
                    <a:pt x="161424" y="374371"/>
                  </a:lnTo>
                  <a:lnTo>
                    <a:pt x="129027" y="398393"/>
                  </a:lnTo>
                  <a:lnTo>
                    <a:pt x="96275" y="421903"/>
                  </a:lnTo>
                  <a:lnTo>
                    <a:pt x="79654" y="435292"/>
                  </a:lnTo>
                  <a:lnTo>
                    <a:pt x="66084" y="450330"/>
                  </a:lnTo>
                  <a:lnTo>
                    <a:pt x="55733" y="467718"/>
                  </a:lnTo>
                  <a:lnTo>
                    <a:pt x="48769" y="488158"/>
                  </a:lnTo>
                  <a:lnTo>
                    <a:pt x="41686" y="514939"/>
                  </a:lnTo>
                  <a:lnTo>
                    <a:pt x="33496" y="541484"/>
                  </a:lnTo>
                  <a:lnTo>
                    <a:pt x="16326" y="594335"/>
                  </a:lnTo>
                  <a:lnTo>
                    <a:pt x="0" y="648687"/>
                  </a:lnTo>
                  <a:lnTo>
                    <a:pt x="43292" y="661960"/>
                  </a:lnTo>
                  <a:lnTo>
                    <a:pt x="43292" y="662170"/>
                  </a:lnTo>
                  <a:lnTo>
                    <a:pt x="47295" y="650373"/>
                  </a:lnTo>
                  <a:lnTo>
                    <a:pt x="99330" y="484050"/>
                  </a:lnTo>
                  <a:lnTo>
                    <a:pt x="101542" y="478573"/>
                  </a:lnTo>
                  <a:lnTo>
                    <a:pt x="269445" y="350065"/>
                  </a:lnTo>
                  <a:lnTo>
                    <a:pt x="296621" y="322257"/>
                  </a:lnTo>
                  <a:lnTo>
                    <a:pt x="325847" y="282735"/>
                  </a:lnTo>
                  <a:lnTo>
                    <a:pt x="355647" y="243716"/>
                  </a:lnTo>
                  <a:lnTo>
                    <a:pt x="386260" y="205388"/>
                  </a:lnTo>
                  <a:lnTo>
                    <a:pt x="417927" y="167938"/>
                  </a:lnTo>
                  <a:lnTo>
                    <a:pt x="450887" y="131553"/>
                  </a:lnTo>
                  <a:lnTo>
                    <a:pt x="485380" y="96420"/>
                  </a:lnTo>
                  <a:lnTo>
                    <a:pt x="503555" y="87843"/>
                  </a:lnTo>
                  <a:lnTo>
                    <a:pt x="511187" y="89257"/>
                  </a:lnTo>
                  <a:lnTo>
                    <a:pt x="547609" y="99909"/>
                  </a:lnTo>
                  <a:lnTo>
                    <a:pt x="620652" y="120541"/>
                  </a:lnTo>
                  <a:lnTo>
                    <a:pt x="657075" y="131075"/>
                  </a:lnTo>
                  <a:lnTo>
                    <a:pt x="671375" y="133850"/>
                  </a:lnTo>
                  <a:lnTo>
                    <a:pt x="684975" y="133445"/>
                  </a:lnTo>
                  <a:lnTo>
                    <a:pt x="698002" y="129801"/>
                  </a:lnTo>
                  <a:lnTo>
                    <a:pt x="710585" y="122859"/>
                  </a:lnTo>
                  <a:lnTo>
                    <a:pt x="781033" y="73903"/>
                  </a:lnTo>
                  <a:lnTo>
                    <a:pt x="811495" y="52179"/>
                  </a:lnTo>
                  <a:lnTo>
                    <a:pt x="816445" y="51547"/>
                  </a:lnTo>
                  <a:lnTo>
                    <a:pt x="823608" y="56920"/>
                  </a:lnTo>
                  <a:lnTo>
                    <a:pt x="829690" y="60998"/>
                  </a:lnTo>
                  <a:lnTo>
                    <a:pt x="842524" y="68444"/>
                  </a:lnTo>
                  <a:lnTo>
                    <a:pt x="848783" y="72404"/>
                  </a:lnTo>
                  <a:lnTo>
                    <a:pt x="964973" y="152407"/>
                  </a:lnTo>
                  <a:lnTo>
                    <a:pt x="1003414" y="179423"/>
                  </a:lnTo>
                  <a:lnTo>
                    <a:pt x="1034683" y="205775"/>
                  </a:lnTo>
                  <a:lnTo>
                    <a:pt x="1073512" y="247667"/>
                  </a:lnTo>
                  <a:lnTo>
                    <a:pt x="1131706" y="312368"/>
                  </a:lnTo>
                  <a:lnTo>
                    <a:pt x="1161099" y="344482"/>
                  </a:lnTo>
                  <a:lnTo>
                    <a:pt x="1222927" y="379055"/>
                  </a:lnTo>
                  <a:lnTo>
                    <a:pt x="1286516" y="405527"/>
                  </a:lnTo>
                  <a:lnTo>
                    <a:pt x="1318469" y="418427"/>
                  </a:lnTo>
                  <a:lnTo>
                    <a:pt x="1325004" y="421741"/>
                  </a:lnTo>
                  <a:lnTo>
                    <a:pt x="1329911" y="425984"/>
                  </a:lnTo>
                  <a:lnTo>
                    <a:pt x="1333415" y="431373"/>
                  </a:lnTo>
                  <a:lnTo>
                    <a:pt x="1335743" y="438124"/>
                  </a:lnTo>
                  <a:lnTo>
                    <a:pt x="1342073" y="462738"/>
                  </a:lnTo>
                  <a:lnTo>
                    <a:pt x="1395152" y="661222"/>
                  </a:lnTo>
                  <a:lnTo>
                    <a:pt x="1437812" y="649846"/>
                  </a:lnTo>
                  <a:lnTo>
                    <a:pt x="1438128" y="647634"/>
                  </a:lnTo>
                  <a:lnTo>
                    <a:pt x="1438655" y="646475"/>
                  </a:lnTo>
                  <a:lnTo>
                    <a:pt x="1386606" y="452147"/>
                  </a:lnTo>
                  <a:lnTo>
                    <a:pt x="1373242" y="403891"/>
                  </a:lnTo>
                  <a:lnTo>
                    <a:pt x="1335383" y="374920"/>
                  </a:lnTo>
                  <a:lnTo>
                    <a:pt x="1297163" y="358679"/>
                  </a:lnTo>
                  <a:lnTo>
                    <a:pt x="1277599" y="351961"/>
                  </a:lnTo>
                  <a:lnTo>
                    <a:pt x="1238268" y="336363"/>
                  </a:lnTo>
                  <a:lnTo>
                    <a:pt x="1203193" y="315186"/>
                  </a:lnTo>
                  <a:lnTo>
                    <a:pt x="1171852" y="288696"/>
                  </a:lnTo>
                  <a:lnTo>
                    <a:pt x="1143719" y="257160"/>
                  </a:lnTo>
                  <a:lnTo>
                    <a:pt x="1122981" y="230940"/>
                  </a:lnTo>
                  <a:lnTo>
                    <a:pt x="1101454" y="205164"/>
                  </a:lnTo>
                  <a:lnTo>
                    <a:pt x="1053658" y="159410"/>
                  </a:lnTo>
                  <a:lnTo>
                    <a:pt x="1010335" y="127504"/>
                  </a:lnTo>
                  <a:lnTo>
                    <a:pt x="966167" y="96701"/>
                  </a:lnTo>
                  <a:lnTo>
                    <a:pt x="921498" y="66535"/>
                  </a:lnTo>
                  <a:lnTo>
                    <a:pt x="876673" y="36541"/>
                  </a:lnTo>
                  <a:lnTo>
                    <a:pt x="832035" y="6254"/>
                  </a:lnTo>
                  <a:lnTo>
                    <a:pt x="821174" y="880"/>
                  </a:lnTo>
                  <a:lnTo>
                    <a:pt x="811034" y="0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24064" y="6045772"/>
              <a:ext cx="873760" cy="647700"/>
            </a:xfrm>
            <a:custGeom>
              <a:avLst/>
              <a:gdLst/>
              <a:ahLst/>
              <a:cxnLst/>
              <a:rect l="l" t="t" r="r" b="b"/>
              <a:pathLst>
                <a:path w="873759" h="647700">
                  <a:moveTo>
                    <a:pt x="123545" y="539978"/>
                  </a:moveTo>
                  <a:lnTo>
                    <a:pt x="122720" y="500316"/>
                  </a:lnTo>
                  <a:lnTo>
                    <a:pt x="110375" y="460514"/>
                  </a:lnTo>
                  <a:lnTo>
                    <a:pt x="86474" y="421652"/>
                  </a:lnTo>
                  <a:lnTo>
                    <a:pt x="77330" y="409473"/>
                  </a:lnTo>
                  <a:lnTo>
                    <a:pt x="68668" y="396824"/>
                  </a:lnTo>
                  <a:lnTo>
                    <a:pt x="60731" y="383730"/>
                  </a:lnTo>
                  <a:lnTo>
                    <a:pt x="53721" y="370255"/>
                  </a:lnTo>
                  <a:lnTo>
                    <a:pt x="46456" y="348094"/>
                  </a:lnTo>
                  <a:lnTo>
                    <a:pt x="45593" y="326174"/>
                  </a:lnTo>
                  <a:lnTo>
                    <a:pt x="50939" y="304723"/>
                  </a:lnTo>
                  <a:lnTo>
                    <a:pt x="62357" y="283984"/>
                  </a:lnTo>
                  <a:lnTo>
                    <a:pt x="67094" y="277241"/>
                  </a:lnTo>
                  <a:lnTo>
                    <a:pt x="72466" y="271030"/>
                  </a:lnTo>
                  <a:lnTo>
                    <a:pt x="77838" y="264172"/>
                  </a:lnTo>
                  <a:lnTo>
                    <a:pt x="50139" y="228790"/>
                  </a:lnTo>
                  <a:lnTo>
                    <a:pt x="46126" y="232371"/>
                  </a:lnTo>
                  <a:lnTo>
                    <a:pt x="43281" y="234581"/>
                  </a:lnTo>
                  <a:lnTo>
                    <a:pt x="40754" y="237210"/>
                  </a:lnTo>
                  <a:lnTo>
                    <a:pt x="12268" y="277190"/>
                  </a:lnTo>
                  <a:lnTo>
                    <a:pt x="0" y="322249"/>
                  </a:lnTo>
                  <a:lnTo>
                    <a:pt x="4229" y="369785"/>
                  </a:lnTo>
                  <a:lnTo>
                    <a:pt x="25273" y="417233"/>
                  </a:lnTo>
                  <a:lnTo>
                    <a:pt x="33324" y="428828"/>
                  </a:lnTo>
                  <a:lnTo>
                    <a:pt x="50444" y="451396"/>
                  </a:lnTo>
                  <a:lnTo>
                    <a:pt x="58661" y="462940"/>
                  </a:lnTo>
                  <a:lnTo>
                    <a:pt x="74396" y="494322"/>
                  </a:lnTo>
                  <a:lnTo>
                    <a:pt x="78816" y="525424"/>
                  </a:lnTo>
                  <a:lnTo>
                    <a:pt x="71970" y="556069"/>
                  </a:lnTo>
                  <a:lnTo>
                    <a:pt x="53924" y="586079"/>
                  </a:lnTo>
                  <a:lnTo>
                    <a:pt x="48666" y="592353"/>
                  </a:lnTo>
                  <a:lnTo>
                    <a:pt x="31178" y="611365"/>
                  </a:lnTo>
                  <a:lnTo>
                    <a:pt x="57607" y="647179"/>
                  </a:lnTo>
                  <a:lnTo>
                    <a:pt x="90944" y="614502"/>
                  </a:lnTo>
                  <a:lnTo>
                    <a:pt x="112941" y="578408"/>
                  </a:lnTo>
                  <a:lnTo>
                    <a:pt x="123545" y="539978"/>
                  </a:lnTo>
                  <a:close/>
                </a:path>
                <a:path w="873759" h="647700">
                  <a:moveTo>
                    <a:pt x="429209" y="290715"/>
                  </a:moveTo>
                  <a:lnTo>
                    <a:pt x="420573" y="243840"/>
                  </a:lnTo>
                  <a:lnTo>
                    <a:pt x="396049" y="198348"/>
                  </a:lnTo>
                  <a:lnTo>
                    <a:pt x="386410" y="185381"/>
                  </a:lnTo>
                  <a:lnTo>
                    <a:pt x="376999" y="172288"/>
                  </a:lnTo>
                  <a:lnTo>
                    <a:pt x="368160" y="158902"/>
                  </a:lnTo>
                  <a:lnTo>
                    <a:pt x="360235" y="145046"/>
                  </a:lnTo>
                  <a:lnTo>
                    <a:pt x="351802" y="122389"/>
                  </a:lnTo>
                  <a:lnTo>
                    <a:pt x="349986" y="99796"/>
                  </a:lnTo>
                  <a:lnTo>
                    <a:pt x="354647" y="77482"/>
                  </a:lnTo>
                  <a:lnTo>
                    <a:pt x="365709" y="55727"/>
                  </a:lnTo>
                  <a:lnTo>
                    <a:pt x="369544" y="50406"/>
                  </a:lnTo>
                  <a:lnTo>
                    <a:pt x="373722" y="45224"/>
                  </a:lnTo>
                  <a:lnTo>
                    <a:pt x="382676" y="34658"/>
                  </a:lnTo>
                  <a:lnTo>
                    <a:pt x="355498" y="0"/>
                  </a:lnTo>
                  <a:lnTo>
                    <a:pt x="324929" y="32867"/>
                  </a:lnTo>
                  <a:lnTo>
                    <a:pt x="307746" y="73177"/>
                  </a:lnTo>
                  <a:lnTo>
                    <a:pt x="304787" y="117475"/>
                  </a:lnTo>
                  <a:lnTo>
                    <a:pt x="317157" y="162217"/>
                  </a:lnTo>
                  <a:lnTo>
                    <a:pt x="326059" y="179044"/>
                  </a:lnTo>
                  <a:lnTo>
                    <a:pt x="336410" y="195211"/>
                  </a:lnTo>
                  <a:lnTo>
                    <a:pt x="347586" y="210947"/>
                  </a:lnTo>
                  <a:lnTo>
                    <a:pt x="358978" y="226466"/>
                  </a:lnTo>
                  <a:lnTo>
                    <a:pt x="377621" y="260108"/>
                  </a:lnTo>
                  <a:lnTo>
                    <a:pt x="376631" y="325818"/>
                  </a:lnTo>
                  <a:lnTo>
                    <a:pt x="356755" y="358457"/>
                  </a:lnTo>
                  <a:lnTo>
                    <a:pt x="335902" y="381304"/>
                  </a:lnTo>
                  <a:lnTo>
                    <a:pt x="362127" y="417118"/>
                  </a:lnTo>
                  <a:lnTo>
                    <a:pt x="399745" y="379615"/>
                  </a:lnTo>
                  <a:lnTo>
                    <a:pt x="422186" y="336727"/>
                  </a:lnTo>
                  <a:lnTo>
                    <a:pt x="429209" y="290715"/>
                  </a:lnTo>
                  <a:close/>
                </a:path>
                <a:path w="873759" h="647700">
                  <a:moveTo>
                    <a:pt x="873315" y="484403"/>
                  </a:moveTo>
                  <a:lnTo>
                    <a:pt x="862291" y="443204"/>
                  </a:lnTo>
                  <a:lnTo>
                    <a:pt x="837399" y="402272"/>
                  </a:lnTo>
                  <a:lnTo>
                    <a:pt x="828967" y="391541"/>
                  </a:lnTo>
                  <a:lnTo>
                    <a:pt x="820877" y="380479"/>
                  </a:lnTo>
                  <a:lnTo>
                    <a:pt x="813358" y="369049"/>
                  </a:lnTo>
                  <a:lnTo>
                    <a:pt x="806640" y="357187"/>
                  </a:lnTo>
                  <a:lnTo>
                    <a:pt x="796556" y="328993"/>
                  </a:lnTo>
                  <a:lnTo>
                    <a:pt x="795705" y="302031"/>
                  </a:lnTo>
                  <a:lnTo>
                    <a:pt x="803871" y="276237"/>
                  </a:lnTo>
                  <a:lnTo>
                    <a:pt x="820864" y="251536"/>
                  </a:lnTo>
                  <a:lnTo>
                    <a:pt x="827506" y="243954"/>
                  </a:lnTo>
                  <a:lnTo>
                    <a:pt x="798423" y="206032"/>
                  </a:lnTo>
                  <a:lnTo>
                    <a:pt x="774738" y="235940"/>
                  </a:lnTo>
                  <a:lnTo>
                    <a:pt x="751814" y="287578"/>
                  </a:lnTo>
                  <a:lnTo>
                    <a:pt x="749871" y="328409"/>
                  </a:lnTo>
                  <a:lnTo>
                    <a:pt x="760641" y="368173"/>
                  </a:lnTo>
                  <a:lnTo>
                    <a:pt x="782205" y="406908"/>
                  </a:lnTo>
                  <a:lnTo>
                    <a:pt x="789825" y="417334"/>
                  </a:lnTo>
                  <a:lnTo>
                    <a:pt x="805446" y="437959"/>
                  </a:lnTo>
                  <a:lnTo>
                    <a:pt x="812647" y="448614"/>
                  </a:lnTo>
                  <a:lnTo>
                    <a:pt x="824953" y="475221"/>
                  </a:lnTo>
                  <a:lnTo>
                    <a:pt x="828700" y="501815"/>
                  </a:lnTo>
                  <a:lnTo>
                    <a:pt x="823887" y="528256"/>
                  </a:lnTo>
                  <a:lnTo>
                    <a:pt x="810539" y="554380"/>
                  </a:lnTo>
                  <a:lnTo>
                    <a:pt x="803808" y="563346"/>
                  </a:lnTo>
                  <a:lnTo>
                    <a:pt x="796544" y="572071"/>
                  </a:lnTo>
                  <a:lnTo>
                    <a:pt x="781367" y="589762"/>
                  </a:lnTo>
                  <a:lnTo>
                    <a:pt x="806538" y="624420"/>
                  </a:lnTo>
                  <a:lnTo>
                    <a:pt x="837082" y="595871"/>
                  </a:lnTo>
                  <a:lnTo>
                    <a:pt x="859320" y="562102"/>
                  </a:lnTo>
                  <a:lnTo>
                    <a:pt x="871855" y="524484"/>
                  </a:lnTo>
                  <a:lnTo>
                    <a:pt x="873315" y="484403"/>
                  </a:lnTo>
                  <a:close/>
                </a:path>
              </a:pathLst>
            </a:custGeom>
            <a:solidFill>
              <a:srgbClr val="18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47546" y="6811759"/>
              <a:ext cx="829310" cy="341630"/>
            </a:xfrm>
            <a:custGeom>
              <a:avLst/>
              <a:gdLst/>
              <a:ahLst/>
              <a:cxnLst/>
              <a:rect l="l" t="t" r="r" b="b"/>
              <a:pathLst>
                <a:path w="829309" h="341629">
                  <a:moveTo>
                    <a:pt x="293255" y="35712"/>
                  </a:moveTo>
                  <a:lnTo>
                    <a:pt x="264185" y="0"/>
                  </a:lnTo>
                  <a:lnTo>
                    <a:pt x="89115" y="143992"/>
                  </a:lnTo>
                  <a:lnTo>
                    <a:pt x="85217" y="150736"/>
                  </a:lnTo>
                  <a:lnTo>
                    <a:pt x="62928" y="194424"/>
                  </a:lnTo>
                  <a:lnTo>
                    <a:pt x="4216" y="311162"/>
                  </a:lnTo>
                  <a:lnTo>
                    <a:pt x="0" y="321056"/>
                  </a:lnTo>
                  <a:lnTo>
                    <a:pt x="40449" y="341287"/>
                  </a:lnTo>
                  <a:lnTo>
                    <a:pt x="69291" y="285661"/>
                  </a:lnTo>
                  <a:lnTo>
                    <a:pt x="83045" y="258267"/>
                  </a:lnTo>
                  <a:lnTo>
                    <a:pt x="95745" y="230581"/>
                  </a:lnTo>
                  <a:lnTo>
                    <a:pt x="110312" y="202184"/>
                  </a:lnTo>
                  <a:lnTo>
                    <a:pt x="128117" y="176771"/>
                  </a:lnTo>
                  <a:lnTo>
                    <a:pt x="149199" y="153987"/>
                  </a:lnTo>
                  <a:lnTo>
                    <a:pt x="173596" y="133464"/>
                  </a:lnTo>
                  <a:lnTo>
                    <a:pt x="203784" y="109994"/>
                  </a:lnTo>
                  <a:lnTo>
                    <a:pt x="233502" y="85648"/>
                  </a:lnTo>
                  <a:lnTo>
                    <a:pt x="293255" y="35712"/>
                  </a:lnTo>
                  <a:close/>
                </a:path>
                <a:path w="829309" h="341629">
                  <a:moveTo>
                    <a:pt x="829195" y="193497"/>
                  </a:moveTo>
                  <a:lnTo>
                    <a:pt x="723963" y="42976"/>
                  </a:lnTo>
                  <a:lnTo>
                    <a:pt x="686435" y="69519"/>
                  </a:lnTo>
                  <a:lnTo>
                    <a:pt x="791692" y="219938"/>
                  </a:lnTo>
                  <a:lnTo>
                    <a:pt x="829195" y="193497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19886" y="6073585"/>
              <a:ext cx="1125220" cy="652780"/>
            </a:xfrm>
            <a:custGeom>
              <a:avLst/>
              <a:gdLst/>
              <a:ahLst/>
              <a:cxnLst/>
              <a:rect l="l" t="t" r="r" b="b"/>
              <a:pathLst>
                <a:path w="1125220" h="652779">
                  <a:moveTo>
                    <a:pt x="45491" y="507123"/>
                  </a:moveTo>
                  <a:lnTo>
                    <a:pt x="43751" y="498348"/>
                  </a:lnTo>
                  <a:lnTo>
                    <a:pt x="39014" y="491464"/>
                  </a:lnTo>
                  <a:lnTo>
                    <a:pt x="31800" y="486981"/>
                  </a:lnTo>
                  <a:lnTo>
                    <a:pt x="22644" y="485381"/>
                  </a:lnTo>
                  <a:lnTo>
                    <a:pt x="13500" y="486994"/>
                  </a:lnTo>
                  <a:lnTo>
                    <a:pt x="6337" y="491515"/>
                  </a:lnTo>
                  <a:lnTo>
                    <a:pt x="1663" y="498436"/>
                  </a:lnTo>
                  <a:lnTo>
                    <a:pt x="0" y="507288"/>
                  </a:lnTo>
                  <a:lnTo>
                    <a:pt x="1778" y="516064"/>
                  </a:lnTo>
                  <a:lnTo>
                    <a:pt x="6642" y="523151"/>
                  </a:lnTo>
                  <a:lnTo>
                    <a:pt x="13906" y="527888"/>
                  </a:lnTo>
                  <a:lnTo>
                    <a:pt x="22860" y="529615"/>
                  </a:lnTo>
                  <a:lnTo>
                    <a:pt x="31775" y="527812"/>
                  </a:lnTo>
                  <a:lnTo>
                    <a:pt x="38963" y="523011"/>
                  </a:lnTo>
                  <a:lnTo>
                    <a:pt x="43751" y="515874"/>
                  </a:lnTo>
                  <a:lnTo>
                    <a:pt x="45491" y="507123"/>
                  </a:lnTo>
                  <a:close/>
                </a:path>
                <a:path w="1125220" h="652779">
                  <a:moveTo>
                    <a:pt x="73304" y="97751"/>
                  </a:moveTo>
                  <a:lnTo>
                    <a:pt x="71615" y="88925"/>
                  </a:lnTo>
                  <a:lnTo>
                    <a:pt x="66776" y="81648"/>
                  </a:lnTo>
                  <a:lnTo>
                    <a:pt x="59486" y="76593"/>
                  </a:lnTo>
                  <a:lnTo>
                    <a:pt x="50558" y="74574"/>
                  </a:lnTo>
                  <a:lnTo>
                    <a:pt x="41605" y="76073"/>
                  </a:lnTo>
                  <a:lnTo>
                    <a:pt x="34442" y="80695"/>
                  </a:lnTo>
                  <a:lnTo>
                    <a:pt x="29641" y="87858"/>
                  </a:lnTo>
                  <a:lnTo>
                    <a:pt x="27800" y="97002"/>
                  </a:lnTo>
                  <a:lnTo>
                    <a:pt x="29400" y="106184"/>
                  </a:lnTo>
                  <a:lnTo>
                    <a:pt x="33972" y="113436"/>
                  </a:lnTo>
                  <a:lnTo>
                    <a:pt x="40982" y="118249"/>
                  </a:lnTo>
                  <a:lnTo>
                    <a:pt x="49923" y="120078"/>
                  </a:lnTo>
                  <a:lnTo>
                    <a:pt x="58902" y="118478"/>
                  </a:lnTo>
                  <a:lnTo>
                    <a:pt x="66243" y="113804"/>
                  </a:lnTo>
                  <a:lnTo>
                    <a:pt x="71272" y="106680"/>
                  </a:lnTo>
                  <a:lnTo>
                    <a:pt x="73304" y="97751"/>
                  </a:lnTo>
                  <a:close/>
                </a:path>
                <a:path w="1125220" h="652779">
                  <a:moveTo>
                    <a:pt x="377939" y="219087"/>
                  </a:moveTo>
                  <a:lnTo>
                    <a:pt x="375945" y="209969"/>
                  </a:lnTo>
                  <a:lnTo>
                    <a:pt x="370941" y="202565"/>
                  </a:lnTo>
                  <a:lnTo>
                    <a:pt x="363677" y="197624"/>
                  </a:lnTo>
                  <a:lnTo>
                    <a:pt x="354863" y="195922"/>
                  </a:lnTo>
                  <a:lnTo>
                    <a:pt x="346113" y="197853"/>
                  </a:lnTo>
                  <a:lnTo>
                    <a:pt x="338988" y="202996"/>
                  </a:lnTo>
                  <a:lnTo>
                    <a:pt x="334187" y="210553"/>
                  </a:lnTo>
                  <a:lnTo>
                    <a:pt x="332435" y="219722"/>
                  </a:lnTo>
                  <a:lnTo>
                    <a:pt x="334302" y="228765"/>
                  </a:lnTo>
                  <a:lnTo>
                    <a:pt x="339267" y="236105"/>
                  </a:lnTo>
                  <a:lnTo>
                    <a:pt x="346583" y="240995"/>
                  </a:lnTo>
                  <a:lnTo>
                    <a:pt x="355498" y="242684"/>
                  </a:lnTo>
                  <a:lnTo>
                    <a:pt x="364324" y="240703"/>
                  </a:lnTo>
                  <a:lnTo>
                    <a:pt x="371500" y="235585"/>
                  </a:lnTo>
                  <a:lnTo>
                    <a:pt x="376288" y="228130"/>
                  </a:lnTo>
                  <a:lnTo>
                    <a:pt x="377939" y="219087"/>
                  </a:lnTo>
                  <a:close/>
                </a:path>
                <a:path w="1125220" h="652779">
                  <a:moveTo>
                    <a:pt x="661073" y="454088"/>
                  </a:moveTo>
                  <a:lnTo>
                    <a:pt x="659726" y="444804"/>
                  </a:lnTo>
                  <a:lnTo>
                    <a:pt x="655459" y="437578"/>
                  </a:lnTo>
                  <a:lnTo>
                    <a:pt x="648716" y="432854"/>
                  </a:lnTo>
                  <a:lnTo>
                    <a:pt x="639902" y="431025"/>
                  </a:lnTo>
                  <a:lnTo>
                    <a:pt x="630809" y="432485"/>
                  </a:lnTo>
                  <a:lnTo>
                    <a:pt x="623582" y="436880"/>
                  </a:lnTo>
                  <a:lnTo>
                    <a:pt x="618769" y="443750"/>
                  </a:lnTo>
                  <a:lnTo>
                    <a:pt x="616839" y="452615"/>
                  </a:lnTo>
                  <a:lnTo>
                    <a:pt x="618375" y="461391"/>
                  </a:lnTo>
                  <a:lnTo>
                    <a:pt x="623049" y="468922"/>
                  </a:lnTo>
                  <a:lnTo>
                    <a:pt x="630021" y="474268"/>
                  </a:lnTo>
                  <a:lnTo>
                    <a:pt x="638429" y="476529"/>
                  </a:lnTo>
                  <a:lnTo>
                    <a:pt x="646899" y="475018"/>
                  </a:lnTo>
                  <a:lnTo>
                    <a:pt x="654062" y="470242"/>
                  </a:lnTo>
                  <a:lnTo>
                    <a:pt x="659066" y="463003"/>
                  </a:lnTo>
                  <a:lnTo>
                    <a:pt x="661073" y="454088"/>
                  </a:lnTo>
                  <a:close/>
                </a:path>
                <a:path w="1125220" h="652779">
                  <a:moveTo>
                    <a:pt x="801382" y="22326"/>
                  </a:moveTo>
                  <a:lnTo>
                    <a:pt x="799566" y="13677"/>
                  </a:lnTo>
                  <a:lnTo>
                    <a:pt x="794651" y="6578"/>
                  </a:lnTo>
                  <a:lnTo>
                    <a:pt x="787387" y="1765"/>
                  </a:lnTo>
                  <a:lnTo>
                    <a:pt x="778522" y="0"/>
                  </a:lnTo>
                  <a:lnTo>
                    <a:pt x="769518" y="1676"/>
                  </a:lnTo>
                  <a:lnTo>
                    <a:pt x="762342" y="6324"/>
                  </a:lnTo>
                  <a:lnTo>
                    <a:pt x="757593" y="13373"/>
                  </a:lnTo>
                  <a:lnTo>
                    <a:pt x="755878" y="22225"/>
                  </a:lnTo>
                  <a:lnTo>
                    <a:pt x="757542" y="31076"/>
                  </a:lnTo>
                  <a:lnTo>
                    <a:pt x="762203" y="38049"/>
                  </a:lnTo>
                  <a:lnTo>
                    <a:pt x="769340" y="42608"/>
                  </a:lnTo>
                  <a:lnTo>
                    <a:pt x="778421" y="44234"/>
                  </a:lnTo>
                  <a:lnTo>
                    <a:pt x="787514" y="42570"/>
                  </a:lnTo>
                  <a:lnTo>
                    <a:pt x="794791" y="37985"/>
                  </a:lnTo>
                  <a:lnTo>
                    <a:pt x="799630" y="31038"/>
                  </a:lnTo>
                  <a:lnTo>
                    <a:pt x="801382" y="22326"/>
                  </a:lnTo>
                  <a:close/>
                </a:path>
                <a:path w="1125220" h="652779">
                  <a:moveTo>
                    <a:pt x="1124966" y="628421"/>
                  </a:moveTo>
                  <a:lnTo>
                    <a:pt x="1123073" y="619302"/>
                  </a:lnTo>
                  <a:lnTo>
                    <a:pt x="1118298" y="612394"/>
                  </a:lnTo>
                  <a:lnTo>
                    <a:pt x="1111046" y="608076"/>
                  </a:lnTo>
                  <a:lnTo>
                    <a:pt x="1101686" y="606717"/>
                  </a:lnTo>
                  <a:lnTo>
                    <a:pt x="1092733" y="608698"/>
                  </a:lnTo>
                  <a:lnTo>
                    <a:pt x="1085596" y="613689"/>
                  </a:lnTo>
                  <a:lnTo>
                    <a:pt x="1080947" y="620991"/>
                  </a:lnTo>
                  <a:lnTo>
                    <a:pt x="1079461" y="629894"/>
                  </a:lnTo>
                  <a:lnTo>
                    <a:pt x="1081582" y="638695"/>
                  </a:lnTo>
                  <a:lnTo>
                    <a:pt x="1086764" y="645845"/>
                  </a:lnTo>
                  <a:lnTo>
                    <a:pt x="1094232" y="650582"/>
                  </a:lnTo>
                  <a:lnTo>
                    <a:pt x="1103160" y="652221"/>
                  </a:lnTo>
                  <a:lnTo>
                    <a:pt x="1111948" y="650290"/>
                  </a:lnTo>
                  <a:lnTo>
                    <a:pt x="1118920" y="645236"/>
                  </a:lnTo>
                  <a:lnTo>
                    <a:pt x="1123467" y="637755"/>
                  </a:lnTo>
                  <a:lnTo>
                    <a:pt x="1124966" y="628523"/>
                  </a:lnTo>
                  <a:close/>
                </a:path>
                <a:path w="1125220" h="652779">
                  <a:moveTo>
                    <a:pt x="1124966" y="318109"/>
                  </a:moveTo>
                  <a:lnTo>
                    <a:pt x="1123543" y="309016"/>
                  </a:lnTo>
                  <a:lnTo>
                    <a:pt x="1119047" y="301612"/>
                  </a:lnTo>
                  <a:lnTo>
                    <a:pt x="1112050" y="296557"/>
                  </a:lnTo>
                  <a:lnTo>
                    <a:pt x="1103160" y="294513"/>
                  </a:lnTo>
                  <a:lnTo>
                    <a:pt x="1094333" y="296037"/>
                  </a:lnTo>
                  <a:lnTo>
                    <a:pt x="1086891" y="300761"/>
                  </a:lnTo>
                  <a:lnTo>
                    <a:pt x="1081659" y="307911"/>
                  </a:lnTo>
                  <a:lnTo>
                    <a:pt x="1079461" y="316738"/>
                  </a:lnTo>
                  <a:lnTo>
                    <a:pt x="1080935" y="325539"/>
                  </a:lnTo>
                  <a:lnTo>
                    <a:pt x="1085621" y="332917"/>
                  </a:lnTo>
                  <a:lnTo>
                    <a:pt x="1092758" y="338023"/>
                  </a:lnTo>
                  <a:lnTo>
                    <a:pt x="1101585" y="340017"/>
                  </a:lnTo>
                  <a:lnTo>
                    <a:pt x="1110780" y="338556"/>
                  </a:lnTo>
                  <a:lnTo>
                    <a:pt x="1118095" y="334073"/>
                  </a:lnTo>
                  <a:lnTo>
                    <a:pt x="1122997" y="327088"/>
                  </a:lnTo>
                  <a:lnTo>
                    <a:pt x="1124966" y="318109"/>
                  </a:lnTo>
                  <a:close/>
                </a:path>
              </a:pathLst>
            </a:custGeom>
            <a:solidFill>
              <a:srgbClr val="96C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92296"/>
            <a:ext cx="20104099" cy="342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13400" y="1411479"/>
            <a:ext cx="3309620" cy="64769"/>
          </a:xfrm>
          <a:custGeom>
            <a:avLst/>
            <a:gdLst/>
            <a:ahLst/>
            <a:cxnLst/>
            <a:rect l="l" t="t" r="r" b="b"/>
            <a:pathLst>
              <a:path w="3309620" h="64769">
                <a:moveTo>
                  <a:pt x="3309181" y="0"/>
                </a:moveTo>
                <a:lnTo>
                  <a:pt x="0" y="0"/>
                </a:lnTo>
                <a:lnTo>
                  <a:pt x="0" y="64464"/>
                </a:lnTo>
                <a:lnTo>
                  <a:pt x="3309181" y="64464"/>
                </a:lnTo>
                <a:lnTo>
                  <a:pt x="3309181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ΣΤΡΑΤΗΓΙΚΗ</a:t>
            </a:r>
            <a:r>
              <a:rPr spc="5" dirty="0"/>
              <a:t> </a:t>
            </a:r>
            <a:r>
              <a:rPr dirty="0"/>
              <a:t>ΤΟΥ</a:t>
            </a:r>
            <a:r>
              <a:rPr spc="15" dirty="0"/>
              <a:t> </a:t>
            </a:r>
            <a:r>
              <a:rPr spc="-10" dirty="0"/>
              <a:t>ΠΡΟΓΡΑΜΜΑΤΟΣ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822632"/>
              </p:ext>
            </p:extLst>
          </p:nvPr>
        </p:nvGraphicFramePr>
        <p:xfrm>
          <a:off x="1490431" y="2885219"/>
          <a:ext cx="18316574" cy="8129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8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934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ΒΑΣΙΚΕΣ</a:t>
                      </a:r>
                      <a:r>
                        <a:rPr sz="2050" b="1" spc="4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ΠΡΟΚΛΗΣΕΙΣ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ΚΥΡΙΕΣ</a:t>
                      </a:r>
                      <a:r>
                        <a:rPr sz="2050" b="1" spc="85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ΚΑΤΗΓΟΡΙΕΣ</a:t>
                      </a:r>
                      <a:r>
                        <a:rPr sz="2050" b="1" spc="9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ΔΡΑΣΕΩΝ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1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95250" marR="611505">
                        <a:lnSpc>
                          <a:spcPct val="101099"/>
                        </a:lnSpc>
                      </a:pPr>
                      <a:r>
                        <a:rPr sz="2050" dirty="0" err="1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Μειωμένη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πρόσβαση</a:t>
                      </a:r>
                      <a:r>
                        <a:rPr sz="2050" spc="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στην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ύδρευση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βιώσιμη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διαχείριση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του</a:t>
                      </a:r>
                      <a:r>
                        <a:rPr sz="205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νερού</a:t>
                      </a: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61150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61150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61150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61150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61150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61150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61150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61150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61150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611505">
                        <a:lnSpc>
                          <a:spcPct val="101099"/>
                        </a:lnSpc>
                      </a:pPr>
                      <a:endParaRPr lang="el-GR" sz="2050" spc="-1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250" marR="611505">
                        <a:lnSpc>
                          <a:spcPct val="101099"/>
                        </a:lnSpc>
                      </a:pPr>
                      <a:r>
                        <a:rPr lang="el-GR"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Έλλειμμα ανθεκτικότητας υδάτινων πόρων. 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980" marR="486409" indent="-379730">
                        <a:lnSpc>
                          <a:spcPts val="3729"/>
                        </a:lnSpc>
                        <a:spcBef>
                          <a:spcPts val="190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Ολοκλήρωση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έργων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διαχείρισης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αστικών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λυμάτων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οικισμών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προτ</a:t>
                      </a:r>
                      <a:r>
                        <a:rPr lang="el-GR" sz="2050" spc="-10" dirty="0" err="1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εραιότητας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(Β΄,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Γ΄).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474980" marR="602615" indent="-379730">
                        <a:lnSpc>
                          <a:spcPts val="3729"/>
                        </a:lnSpc>
                        <a:spcBef>
                          <a:spcPts val="5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Aντιμετώπιση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του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θέματος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αποτελεσματικής</a:t>
                      </a:r>
                      <a:r>
                        <a:rPr sz="2050" spc="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διακυβέρνησης</a:t>
                      </a:r>
                      <a:r>
                        <a:rPr sz="2050" spc="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η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εφαρμογή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αποδοτικής,</a:t>
                      </a:r>
                      <a:r>
                        <a:rPr sz="2050" spc="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βιώσιμης</a:t>
                      </a:r>
                      <a:r>
                        <a:rPr sz="2050" spc="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ορθολογικής</a:t>
                      </a:r>
                      <a:r>
                        <a:rPr sz="2050" spc="1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Τιμολογιακής</a:t>
                      </a:r>
                      <a:r>
                        <a:rPr sz="2050" spc="8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Πολιτικής.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474980" indent="-379095">
                        <a:lnSpc>
                          <a:spcPct val="100000"/>
                        </a:lnSpc>
                        <a:spcBef>
                          <a:spcPts val="940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Εφαρμογή</a:t>
                      </a:r>
                      <a:r>
                        <a:rPr sz="205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4 Ολιστικών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205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Πιλοτικών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παρεμβάσεων</a:t>
                      </a:r>
                      <a:r>
                        <a:rPr sz="205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σε</a:t>
                      </a:r>
                      <a:r>
                        <a:rPr sz="2050" spc="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ειδικά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επιλεγμένες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474980" marR="1047115">
                        <a:lnSpc>
                          <a:spcPts val="3729"/>
                        </a:lnSpc>
                        <a:spcBef>
                          <a:spcPts val="340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γεωγραφικές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περιοχές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δράσεις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διαχείρισης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Υδάτινων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Πόρων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αστικών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λυμάτων.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474980" indent="-379095">
                        <a:lnSpc>
                          <a:spcPct val="100000"/>
                        </a:lnSpc>
                        <a:spcBef>
                          <a:spcPts val="940"/>
                        </a:spcBef>
                        <a:buClr>
                          <a:srgbClr val="5B9BD4"/>
                        </a:buClr>
                        <a:buAutoNum type="arabicParenR" startAt="4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Ανάπτυξη</a:t>
                      </a:r>
                      <a:r>
                        <a:rPr sz="2050" spc="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συστημάτων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αφαλάτωσης</a:t>
                      </a:r>
                      <a:r>
                        <a:rPr sz="2050" spc="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σε</a:t>
                      </a:r>
                      <a:r>
                        <a:rPr sz="2050" spc="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συνδυασμό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χρήση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ΑΠΕ.</a:t>
                      </a:r>
                      <a:endParaRPr lang="el-GR" sz="2050" spc="-20" dirty="0">
                        <a:solidFill>
                          <a:srgbClr val="414042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95885" indent="0">
                        <a:lnSpc>
                          <a:spcPct val="100000"/>
                        </a:lnSpc>
                        <a:spcBef>
                          <a:spcPts val="940"/>
                        </a:spcBef>
                        <a:buClr>
                          <a:srgbClr val="5B9BD4"/>
                        </a:buClr>
                        <a:buNone/>
                        <a:tabLst>
                          <a:tab pos="474980" algn="l"/>
                        </a:tabLst>
                      </a:pPr>
                      <a:endParaRPr lang="el-GR" sz="2050" dirty="0">
                        <a:latin typeface="Trebuchet MS"/>
                        <a:cs typeface="Trebuchet MS"/>
                      </a:endParaRPr>
                    </a:p>
                    <a:p>
                      <a:pPr marL="95885" indent="0">
                        <a:lnSpc>
                          <a:spcPct val="100000"/>
                        </a:lnSpc>
                        <a:spcBef>
                          <a:spcPts val="940"/>
                        </a:spcBef>
                        <a:buClr>
                          <a:srgbClr val="5B9BD4"/>
                        </a:buClr>
                        <a:buNone/>
                        <a:tabLst>
                          <a:tab pos="474980" algn="l"/>
                        </a:tabLst>
                      </a:pPr>
                      <a:endParaRPr lang="el-GR" sz="2050" dirty="0">
                        <a:latin typeface="Trebuchet MS"/>
                        <a:cs typeface="Trebuchet MS"/>
                      </a:endParaRPr>
                    </a:p>
                    <a:p>
                      <a:pPr marL="474980" marR="486409" indent="-379730">
                        <a:lnSpc>
                          <a:spcPts val="3729"/>
                        </a:lnSpc>
                        <a:spcBef>
                          <a:spcPts val="190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lang="el-GR"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Δράσεις αντιπλημμυρικής προστασίας που οδηγούν σε εμπλουτισμό του υδροφόρου ορίζοντα </a:t>
                      </a:r>
                      <a:endParaRPr lang="el-GR" sz="2050" dirty="0">
                        <a:latin typeface="Trebuchet MS"/>
                        <a:cs typeface="Trebuchet MS"/>
                      </a:endParaRPr>
                    </a:p>
                    <a:p>
                      <a:pPr marL="474980" marR="602615" indent="-379730">
                        <a:lnSpc>
                          <a:spcPts val="3729"/>
                        </a:lnSpc>
                        <a:spcBef>
                          <a:spcPts val="5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lang="el-GR"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Δράσεις εφαρμογής μέτρων πρόληψης πλημμυρών με λύσεις που βασίζονται στη φύση </a:t>
                      </a:r>
                    </a:p>
                    <a:p>
                      <a:pPr marL="474980" marR="602615" indent="-379730">
                        <a:lnSpc>
                          <a:spcPts val="3729"/>
                        </a:lnSpc>
                        <a:spcBef>
                          <a:spcPts val="5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lang="el-GR"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Δράσεις </a:t>
                      </a:r>
                      <a:r>
                        <a:rPr lang="el-GR" sz="2050" dirty="0" err="1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επανάχρησης</a:t>
                      </a:r>
                      <a:r>
                        <a:rPr lang="el-GR"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υδάτων και δράσεις ελέγχου και μείωσης διαρροών</a:t>
                      </a:r>
                    </a:p>
                    <a:p>
                      <a:pPr marL="474980" marR="602615" indent="-379730">
                        <a:lnSpc>
                          <a:spcPts val="3729"/>
                        </a:lnSpc>
                        <a:spcBef>
                          <a:spcPts val="5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endParaRPr lang="el-GR" sz="2050" dirty="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490431" y="2310703"/>
            <a:ext cx="12828819" cy="574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dirty="0">
                <a:solidFill>
                  <a:srgbClr val="0D4F8B"/>
                </a:solidFill>
                <a:latin typeface="Calibri"/>
                <a:cs typeface="Calibri"/>
              </a:rPr>
              <a:t>ΥΓΡΑ</a:t>
            </a:r>
            <a:r>
              <a:rPr sz="3650" b="1" spc="-10" dirty="0">
                <a:solidFill>
                  <a:srgbClr val="0D4F8B"/>
                </a:solidFill>
                <a:latin typeface="Calibri"/>
                <a:cs typeface="Calibri"/>
              </a:rPr>
              <a:t> </a:t>
            </a:r>
            <a:r>
              <a:rPr sz="3650" b="1" dirty="0">
                <a:solidFill>
                  <a:srgbClr val="0D4F8B"/>
                </a:solidFill>
                <a:latin typeface="Calibri"/>
                <a:cs typeface="Calibri"/>
              </a:rPr>
              <a:t>ΑΠΟΒΛΗΤΑ</a:t>
            </a:r>
            <a:r>
              <a:rPr sz="3650" b="1" spc="-30" dirty="0">
                <a:solidFill>
                  <a:srgbClr val="0D4F8B"/>
                </a:solidFill>
                <a:latin typeface="Calibri"/>
                <a:cs typeface="Calibri"/>
              </a:rPr>
              <a:t> </a:t>
            </a:r>
            <a:r>
              <a:rPr lang="el-GR" sz="3650" b="1" spc="-10" dirty="0">
                <a:solidFill>
                  <a:srgbClr val="0D4F8B"/>
                </a:solidFill>
                <a:latin typeface="Calibri"/>
                <a:cs typeface="Calibri"/>
              </a:rPr>
              <a:t>–</a:t>
            </a:r>
            <a:r>
              <a:rPr sz="3650" b="1" spc="-10" dirty="0">
                <a:solidFill>
                  <a:srgbClr val="0D4F8B"/>
                </a:solidFill>
                <a:latin typeface="Calibri"/>
                <a:cs typeface="Calibri"/>
              </a:rPr>
              <a:t>ΥΔΑΤΑ</a:t>
            </a:r>
            <a:r>
              <a:rPr lang="el-GR" sz="3650" b="1" spc="-10" dirty="0">
                <a:solidFill>
                  <a:srgbClr val="0D4F8B"/>
                </a:solidFill>
                <a:latin typeface="Calibri"/>
                <a:cs typeface="Calibri"/>
              </a:rPr>
              <a:t> – ΑΝΘΕΚΤΙΚΟΤΗΤΑ </a:t>
            </a:r>
            <a:r>
              <a:rPr lang="el-GR" sz="3650" b="1" spc="-10" dirty="0" err="1">
                <a:solidFill>
                  <a:srgbClr val="0D4F8B"/>
                </a:solidFill>
                <a:latin typeface="Calibri"/>
                <a:cs typeface="Calibri"/>
              </a:rPr>
              <a:t>ΥΔΑΤΙνΩΝ</a:t>
            </a:r>
            <a:r>
              <a:rPr lang="el-GR" sz="3650" b="1" spc="-10" dirty="0">
                <a:solidFill>
                  <a:srgbClr val="0D4F8B"/>
                </a:solidFill>
                <a:latin typeface="Calibri"/>
                <a:cs typeface="Calibri"/>
              </a:rPr>
              <a:t> ΠΟΡΩΝ </a:t>
            </a:r>
            <a:endParaRPr sz="365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1074" y="5650509"/>
            <a:ext cx="557428" cy="34633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363616" y="5279523"/>
            <a:ext cx="1029335" cy="803910"/>
            <a:chOff x="5250703" y="4096660"/>
            <a:chExt cx="1029335" cy="8039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3312" y="4096660"/>
              <a:ext cx="906296" cy="5624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0703" y="4592153"/>
              <a:ext cx="496756" cy="3084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3984" y="4183877"/>
              <a:ext cx="391843" cy="24269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593247" y="4970472"/>
            <a:ext cx="2623185" cy="1422400"/>
            <a:chOff x="6498282" y="3713665"/>
            <a:chExt cx="2623185" cy="14224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5718" y="3759169"/>
              <a:ext cx="1275387" cy="807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98282" y="3713665"/>
              <a:ext cx="1912449" cy="142201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87402" y="8934528"/>
            <a:ext cx="558692" cy="34633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303790" y="8653286"/>
            <a:ext cx="1028065" cy="803910"/>
            <a:chOff x="5303791" y="8387979"/>
            <a:chExt cx="1028065" cy="80391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5136" y="8387979"/>
              <a:ext cx="906296" cy="562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3791" y="8883471"/>
              <a:ext cx="496756" cy="3084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7073" y="8475196"/>
              <a:ext cx="391843" cy="242690"/>
            </a:xfrm>
            <a:prstGeom prst="rect">
              <a:avLst/>
            </a:prstGeom>
          </p:spPr>
        </p:pic>
      </p:grp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FFC62560-F33A-564A-FB7D-4F3FFFFB7F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47" y="7784588"/>
            <a:ext cx="2263122" cy="25678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CB506-D517-B4C3-EDD0-CC12590A9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B686B0C-934B-1950-7E11-31900233EF6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92296"/>
            <a:ext cx="20104099" cy="342799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8D4DAC7-ACB6-FD9E-9077-0A2238D27349}"/>
              </a:ext>
            </a:extLst>
          </p:cNvPr>
          <p:cNvSpPr/>
          <p:nvPr/>
        </p:nvSpPr>
        <p:spPr>
          <a:xfrm>
            <a:off x="1013400" y="1411479"/>
            <a:ext cx="3309620" cy="64769"/>
          </a:xfrm>
          <a:custGeom>
            <a:avLst/>
            <a:gdLst/>
            <a:ahLst/>
            <a:cxnLst/>
            <a:rect l="l" t="t" r="r" b="b"/>
            <a:pathLst>
              <a:path w="3309620" h="64769">
                <a:moveTo>
                  <a:pt x="3309181" y="0"/>
                </a:moveTo>
                <a:lnTo>
                  <a:pt x="0" y="0"/>
                </a:lnTo>
                <a:lnTo>
                  <a:pt x="0" y="64464"/>
                </a:lnTo>
                <a:lnTo>
                  <a:pt x="3309181" y="64464"/>
                </a:lnTo>
                <a:lnTo>
                  <a:pt x="3309181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7A4883F-DBE8-848D-5F0E-4F5E1B4E4B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ΣΤΡΑΤΗΓΙΚΗ</a:t>
            </a:r>
            <a:r>
              <a:rPr spc="5" dirty="0"/>
              <a:t> </a:t>
            </a:r>
            <a:r>
              <a:rPr dirty="0"/>
              <a:t>ΤΟΥ</a:t>
            </a:r>
            <a:r>
              <a:rPr spc="15" dirty="0"/>
              <a:t> </a:t>
            </a:r>
            <a:r>
              <a:rPr spc="-10" dirty="0"/>
              <a:t>ΠΡΟΓΡΑΜΜΑΤΟΣ</a:t>
            </a:r>
          </a:p>
        </p:txBody>
      </p:sp>
      <p:graphicFrame>
        <p:nvGraphicFramePr>
          <p:cNvPr id="15" name="object 15">
            <a:extLst>
              <a:ext uri="{FF2B5EF4-FFF2-40B4-BE49-F238E27FC236}">
                <a16:creationId xmlns:a16="http://schemas.microsoft.com/office/drawing/2014/main" id="{9A8884A6-E050-FD7B-A929-6F876C165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84403"/>
              </p:ext>
            </p:extLst>
          </p:nvPr>
        </p:nvGraphicFramePr>
        <p:xfrm>
          <a:off x="1525269" y="4343700"/>
          <a:ext cx="17053559" cy="2995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ΒΑΣΙΚΕΣ</a:t>
                      </a:r>
                      <a:r>
                        <a:rPr sz="2050" b="1" spc="4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ΠΡΟΚΛΗΣΕΙΣ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ΚΥΡΙΕΣ</a:t>
                      </a:r>
                      <a:r>
                        <a:rPr sz="2050" b="1" spc="85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ΚΑΤΗΓΟΡΙΕΣ</a:t>
                      </a:r>
                      <a:r>
                        <a:rPr sz="2050" b="1" spc="9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ΔΡΑΣΕΩΝ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070">
                <a:tc>
                  <a:txBody>
                    <a:bodyPr/>
                    <a:lstStyle/>
                    <a:p>
                      <a:pPr marL="95250" marR="793750">
                        <a:lnSpc>
                          <a:spcPct val="101099"/>
                        </a:lnSpc>
                        <a:spcBef>
                          <a:spcPts val="935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Ανάγκη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ενίσχυσης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προστασίας</a:t>
                      </a:r>
                      <a:r>
                        <a:rPr sz="2050" spc="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95250" marR="104775">
                        <a:lnSpc>
                          <a:spcPts val="2490"/>
                        </a:lnSpc>
                        <a:spcBef>
                          <a:spcPts val="90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διατήρησης</a:t>
                      </a:r>
                      <a:r>
                        <a:rPr sz="2050" spc="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φύσης,</a:t>
                      </a:r>
                      <a:r>
                        <a:rPr sz="2050" spc="7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βιοποικιλότητας,</a:t>
                      </a:r>
                      <a:r>
                        <a:rPr sz="2050" spc="1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μεταξύ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άλλων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σε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αστικές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περιοχές,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95250">
                        <a:lnSpc>
                          <a:spcPts val="2400"/>
                        </a:lnSpc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μείωση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όλων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μορφών</a:t>
                      </a:r>
                      <a:r>
                        <a:rPr sz="2050" spc="-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ρύπανσης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980" marR="902335" indent="-379730">
                        <a:lnSpc>
                          <a:spcPts val="3729"/>
                        </a:lnSpc>
                        <a:spcBef>
                          <a:spcPts val="195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Άμεσα</a:t>
                      </a:r>
                      <a:r>
                        <a:rPr sz="2050" spc="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καθορισμός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Στόχων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Διατήρησης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Ειδών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για</a:t>
                      </a:r>
                      <a:r>
                        <a:rPr sz="205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περιοχές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κοινοτικού</a:t>
                      </a:r>
                      <a:r>
                        <a:rPr sz="2050" spc="10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ενδιαφέροντος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474980" marR="695960" indent="-379730">
                        <a:lnSpc>
                          <a:spcPts val="3729"/>
                        </a:lnSpc>
                        <a:spcBef>
                          <a:spcPts val="5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Δημιουργία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λειτουργία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εθνικού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συστήματος</a:t>
                      </a:r>
                      <a:r>
                        <a:rPr sz="2050" spc="4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παρακολούθησης</a:t>
                      </a:r>
                      <a:r>
                        <a:rPr sz="2050" spc="7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βιοποικιλότητας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  <a:p>
                      <a:pPr marL="474980" indent="-379095">
                        <a:lnSpc>
                          <a:spcPct val="100000"/>
                        </a:lnSpc>
                        <a:spcBef>
                          <a:spcPts val="940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Εξάλειψη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απειλών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στα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δασικά</a:t>
                      </a:r>
                      <a:r>
                        <a:rPr sz="2050" spc="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οικοσυστήματα</a:t>
                      </a:r>
                      <a:endParaRPr sz="2050" dirty="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>
            <a:extLst>
              <a:ext uri="{FF2B5EF4-FFF2-40B4-BE49-F238E27FC236}">
                <a16:creationId xmlns:a16="http://schemas.microsoft.com/office/drawing/2014/main" id="{67C5E65A-7A4B-8120-2973-AAFB6196662A}"/>
              </a:ext>
            </a:extLst>
          </p:cNvPr>
          <p:cNvSpPr txBox="1"/>
          <p:nvPr/>
        </p:nvSpPr>
        <p:spPr>
          <a:xfrm>
            <a:off x="1412005" y="2920789"/>
            <a:ext cx="3451860" cy="58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50" b="1" spc="-10" dirty="0">
                <a:solidFill>
                  <a:srgbClr val="0D4F8B"/>
                </a:solidFill>
                <a:latin typeface="Calibri"/>
                <a:cs typeface="Calibri"/>
              </a:rPr>
              <a:t>ΒΙΟΠΟΙΚΙΛΟΤΗΤΑ</a:t>
            </a:r>
            <a:endParaRPr sz="3650" dirty="0">
              <a:latin typeface="Calibri"/>
              <a:cs typeface="Calibri"/>
            </a:endParaRPr>
          </a:p>
        </p:txBody>
      </p:sp>
      <p:pic>
        <p:nvPicPr>
          <p:cNvPr id="17" name="object 17">
            <a:extLst>
              <a:ext uri="{FF2B5EF4-FFF2-40B4-BE49-F238E27FC236}">
                <a16:creationId xmlns:a16="http://schemas.microsoft.com/office/drawing/2014/main" id="{066C7920-D4DF-98A2-201C-369CBDB310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1080" y="5834685"/>
            <a:ext cx="558692" cy="346339"/>
          </a:xfrm>
          <a:prstGeom prst="rect">
            <a:avLst/>
          </a:prstGeom>
        </p:spPr>
      </p:pic>
      <p:grpSp>
        <p:nvGrpSpPr>
          <p:cNvPr id="18" name="object 18">
            <a:extLst>
              <a:ext uri="{FF2B5EF4-FFF2-40B4-BE49-F238E27FC236}">
                <a16:creationId xmlns:a16="http://schemas.microsoft.com/office/drawing/2014/main" id="{9129C38E-CC99-2890-0C62-95A3BC15AB5A}"/>
              </a:ext>
            </a:extLst>
          </p:cNvPr>
          <p:cNvGrpSpPr/>
          <p:nvPr/>
        </p:nvGrpSpPr>
        <p:grpSpPr>
          <a:xfrm>
            <a:off x="5936129" y="5439392"/>
            <a:ext cx="1028065" cy="803910"/>
            <a:chOff x="5303791" y="8387979"/>
            <a:chExt cx="1028065" cy="803910"/>
          </a:xfrm>
        </p:grpSpPr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87967511-5A00-BE68-7677-2A576978BF2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5136" y="8387979"/>
              <a:ext cx="906296" cy="562485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74A9A833-C916-6707-CA50-E8261B4A9A5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3791" y="8883471"/>
              <a:ext cx="496756" cy="308418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68C0A1E6-8414-0559-E22E-4E5B75F5E9C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7073" y="8475196"/>
              <a:ext cx="391843" cy="242690"/>
            </a:xfrm>
            <a:prstGeom prst="rect">
              <a:avLst/>
            </a:prstGeom>
          </p:spPr>
        </p:pic>
      </p:grpSp>
      <p:grpSp>
        <p:nvGrpSpPr>
          <p:cNvPr id="22" name="object 22">
            <a:extLst>
              <a:ext uri="{FF2B5EF4-FFF2-40B4-BE49-F238E27FC236}">
                <a16:creationId xmlns:a16="http://schemas.microsoft.com/office/drawing/2014/main" id="{7CAE087B-0757-3381-6E02-DA6A6D68179F}"/>
              </a:ext>
            </a:extLst>
          </p:cNvPr>
          <p:cNvGrpSpPr/>
          <p:nvPr/>
        </p:nvGrpSpPr>
        <p:grpSpPr>
          <a:xfrm>
            <a:off x="7308850" y="5234604"/>
            <a:ext cx="1427480" cy="1213485"/>
            <a:chOff x="6740972" y="8147817"/>
            <a:chExt cx="1427480" cy="1213485"/>
          </a:xfrm>
        </p:grpSpPr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22EC3ED5-A5DB-C9B4-9A50-A66C23D46C40}"/>
                </a:ext>
              </a:extLst>
            </p:cNvPr>
            <p:cNvSpPr/>
            <p:nvPr/>
          </p:nvSpPr>
          <p:spPr>
            <a:xfrm>
              <a:off x="7079727" y="8345003"/>
              <a:ext cx="802005" cy="605790"/>
            </a:xfrm>
            <a:custGeom>
              <a:avLst/>
              <a:gdLst/>
              <a:ahLst/>
              <a:cxnLst/>
              <a:rect l="l" t="t" r="r" b="b"/>
              <a:pathLst>
                <a:path w="802004" h="605790">
                  <a:moveTo>
                    <a:pt x="463997" y="471792"/>
                  </a:moveTo>
                  <a:lnTo>
                    <a:pt x="330117" y="471792"/>
                  </a:lnTo>
                  <a:lnTo>
                    <a:pt x="330117" y="605461"/>
                  </a:lnTo>
                  <a:lnTo>
                    <a:pt x="463997" y="605461"/>
                  </a:lnTo>
                  <a:lnTo>
                    <a:pt x="463997" y="569858"/>
                  </a:lnTo>
                  <a:lnTo>
                    <a:pt x="365720" y="569858"/>
                  </a:lnTo>
                  <a:lnTo>
                    <a:pt x="365720" y="507395"/>
                  </a:lnTo>
                  <a:lnTo>
                    <a:pt x="463997" y="507395"/>
                  </a:lnTo>
                  <a:lnTo>
                    <a:pt x="463997" y="471792"/>
                  </a:lnTo>
                  <a:close/>
                </a:path>
                <a:path w="802004" h="605790">
                  <a:moveTo>
                    <a:pt x="463997" y="507395"/>
                  </a:moveTo>
                  <a:lnTo>
                    <a:pt x="428289" y="507395"/>
                  </a:lnTo>
                  <a:lnTo>
                    <a:pt x="428289" y="569858"/>
                  </a:lnTo>
                  <a:lnTo>
                    <a:pt x="463997" y="569858"/>
                  </a:lnTo>
                  <a:lnTo>
                    <a:pt x="463997" y="507395"/>
                  </a:lnTo>
                  <a:close/>
                </a:path>
                <a:path w="802004" h="605790">
                  <a:moveTo>
                    <a:pt x="228091" y="102700"/>
                  </a:moveTo>
                  <a:lnTo>
                    <a:pt x="133879" y="102700"/>
                  </a:lnTo>
                  <a:lnTo>
                    <a:pt x="182430" y="119974"/>
                  </a:lnTo>
                  <a:lnTo>
                    <a:pt x="225586" y="141541"/>
                  </a:lnTo>
                  <a:lnTo>
                    <a:pt x="263367" y="167427"/>
                  </a:lnTo>
                  <a:lnTo>
                    <a:pt x="295794" y="197658"/>
                  </a:lnTo>
                  <a:lnTo>
                    <a:pt x="322889" y="232262"/>
                  </a:lnTo>
                  <a:lnTo>
                    <a:pt x="344671" y="271264"/>
                  </a:lnTo>
                  <a:lnTo>
                    <a:pt x="361162" y="314692"/>
                  </a:lnTo>
                  <a:lnTo>
                    <a:pt x="372383" y="362571"/>
                  </a:lnTo>
                  <a:lnTo>
                    <a:pt x="378355" y="414929"/>
                  </a:lnTo>
                  <a:lnTo>
                    <a:pt x="379098" y="471792"/>
                  </a:lnTo>
                  <a:lnTo>
                    <a:pt x="415017" y="471792"/>
                  </a:lnTo>
                  <a:lnTo>
                    <a:pt x="414182" y="414929"/>
                  </a:lnTo>
                  <a:lnTo>
                    <a:pt x="414160" y="413416"/>
                  </a:lnTo>
                  <a:lnTo>
                    <a:pt x="408085" y="359221"/>
                  </a:lnTo>
                  <a:lnTo>
                    <a:pt x="396802" y="309222"/>
                  </a:lnTo>
                  <a:lnTo>
                    <a:pt x="380319" y="263434"/>
                  </a:lnTo>
                  <a:lnTo>
                    <a:pt x="358647" y="221871"/>
                  </a:lnTo>
                  <a:lnTo>
                    <a:pt x="331795" y="184549"/>
                  </a:lnTo>
                  <a:lnTo>
                    <a:pt x="299772" y="151482"/>
                  </a:lnTo>
                  <a:lnTo>
                    <a:pt x="262588" y="122684"/>
                  </a:lnTo>
                  <a:lnTo>
                    <a:pt x="228091" y="102700"/>
                  </a:lnTo>
                  <a:close/>
                </a:path>
                <a:path w="802004" h="605790">
                  <a:moveTo>
                    <a:pt x="417608" y="97855"/>
                  </a:moveTo>
                  <a:lnTo>
                    <a:pt x="220253" y="97855"/>
                  </a:lnTo>
                  <a:lnTo>
                    <a:pt x="509185" y="150944"/>
                  </a:lnTo>
                  <a:lnTo>
                    <a:pt x="515461" y="168859"/>
                  </a:lnTo>
                  <a:lnTo>
                    <a:pt x="527237" y="183110"/>
                  </a:lnTo>
                  <a:lnTo>
                    <a:pt x="543180" y="192523"/>
                  </a:lnTo>
                  <a:lnTo>
                    <a:pt x="561958" y="195921"/>
                  </a:lnTo>
                  <a:lnTo>
                    <a:pt x="563011" y="195921"/>
                  </a:lnTo>
                  <a:lnTo>
                    <a:pt x="562058" y="413416"/>
                  </a:lnTo>
                  <a:lnTo>
                    <a:pt x="561958" y="440086"/>
                  </a:lnTo>
                  <a:lnTo>
                    <a:pt x="564381" y="443457"/>
                  </a:lnTo>
                  <a:lnTo>
                    <a:pt x="567962" y="444721"/>
                  </a:lnTo>
                  <a:lnTo>
                    <a:pt x="569858" y="445142"/>
                  </a:lnTo>
                  <a:lnTo>
                    <a:pt x="573650" y="445142"/>
                  </a:lnTo>
                  <a:lnTo>
                    <a:pt x="576283" y="443878"/>
                  </a:lnTo>
                  <a:lnTo>
                    <a:pt x="577969" y="441666"/>
                  </a:lnTo>
                  <a:lnTo>
                    <a:pt x="643740" y="359221"/>
                  </a:lnTo>
                  <a:lnTo>
                    <a:pt x="598203" y="359221"/>
                  </a:lnTo>
                  <a:lnTo>
                    <a:pt x="598305" y="309222"/>
                  </a:lnTo>
                  <a:lnTo>
                    <a:pt x="598642" y="232262"/>
                  </a:lnTo>
                  <a:lnTo>
                    <a:pt x="598720" y="214460"/>
                  </a:lnTo>
                  <a:lnTo>
                    <a:pt x="658010" y="214460"/>
                  </a:lnTo>
                  <a:lnTo>
                    <a:pt x="604724" y="174222"/>
                  </a:lnTo>
                  <a:lnTo>
                    <a:pt x="610835" y="163949"/>
                  </a:lnTo>
                  <a:lnTo>
                    <a:pt x="614427" y="152708"/>
                  </a:lnTo>
                  <a:lnTo>
                    <a:pt x="615383" y="141541"/>
                  </a:lnTo>
                  <a:lnTo>
                    <a:pt x="615433" y="140953"/>
                  </a:lnTo>
                  <a:lnTo>
                    <a:pt x="613782" y="129139"/>
                  </a:lnTo>
                  <a:lnTo>
                    <a:pt x="607387" y="115867"/>
                  </a:lnTo>
                  <a:lnTo>
                    <a:pt x="515821" y="115867"/>
                  </a:lnTo>
                  <a:lnTo>
                    <a:pt x="417608" y="97855"/>
                  </a:lnTo>
                  <a:close/>
                </a:path>
                <a:path w="802004" h="605790">
                  <a:moveTo>
                    <a:pt x="658010" y="214460"/>
                  </a:moveTo>
                  <a:lnTo>
                    <a:pt x="599036" y="214460"/>
                  </a:lnTo>
                  <a:lnTo>
                    <a:pt x="714271" y="301572"/>
                  </a:lnTo>
                  <a:lnTo>
                    <a:pt x="714587" y="301888"/>
                  </a:lnTo>
                  <a:lnTo>
                    <a:pt x="642749" y="303362"/>
                  </a:lnTo>
                  <a:lnTo>
                    <a:pt x="632216" y="316424"/>
                  </a:lnTo>
                  <a:lnTo>
                    <a:pt x="598404" y="358979"/>
                  </a:lnTo>
                  <a:lnTo>
                    <a:pt x="598161" y="359221"/>
                  </a:lnTo>
                  <a:lnTo>
                    <a:pt x="643740" y="359221"/>
                  </a:lnTo>
                  <a:lnTo>
                    <a:pt x="660235" y="338544"/>
                  </a:lnTo>
                  <a:lnTo>
                    <a:pt x="792429" y="336016"/>
                  </a:lnTo>
                  <a:lnTo>
                    <a:pt x="797380" y="336016"/>
                  </a:lnTo>
                  <a:lnTo>
                    <a:pt x="801383" y="332013"/>
                  </a:lnTo>
                  <a:lnTo>
                    <a:pt x="801383" y="324324"/>
                  </a:lnTo>
                  <a:lnTo>
                    <a:pt x="800013" y="321690"/>
                  </a:lnTo>
                  <a:lnTo>
                    <a:pt x="658010" y="214460"/>
                  </a:lnTo>
                  <a:close/>
                </a:path>
                <a:path w="802004" h="605790">
                  <a:moveTo>
                    <a:pt x="133879" y="0"/>
                  </a:moveTo>
                  <a:lnTo>
                    <a:pt x="0" y="0"/>
                  </a:lnTo>
                  <a:lnTo>
                    <a:pt x="0" y="133669"/>
                  </a:lnTo>
                  <a:lnTo>
                    <a:pt x="133879" y="133669"/>
                  </a:lnTo>
                  <a:lnTo>
                    <a:pt x="133879" y="102700"/>
                  </a:lnTo>
                  <a:lnTo>
                    <a:pt x="228091" y="102700"/>
                  </a:lnTo>
                  <a:lnTo>
                    <a:pt x="220090" y="98066"/>
                  </a:lnTo>
                  <a:lnTo>
                    <a:pt x="35708" y="98066"/>
                  </a:lnTo>
                  <a:lnTo>
                    <a:pt x="35708" y="35602"/>
                  </a:lnTo>
                  <a:lnTo>
                    <a:pt x="133879" y="35602"/>
                  </a:lnTo>
                  <a:lnTo>
                    <a:pt x="133879" y="0"/>
                  </a:lnTo>
                  <a:close/>
                </a:path>
                <a:path w="802004" h="605790">
                  <a:moveTo>
                    <a:pt x="570055" y="89619"/>
                  </a:moveTo>
                  <a:lnTo>
                    <a:pt x="529791" y="99922"/>
                  </a:lnTo>
                  <a:lnTo>
                    <a:pt x="515821" y="115867"/>
                  </a:lnTo>
                  <a:lnTo>
                    <a:pt x="607387" y="115867"/>
                  </a:lnTo>
                  <a:lnTo>
                    <a:pt x="604592" y="110067"/>
                  </a:lnTo>
                  <a:lnTo>
                    <a:pt x="589318" y="96486"/>
                  </a:lnTo>
                  <a:lnTo>
                    <a:pt x="570055" y="89619"/>
                  </a:lnTo>
                  <a:close/>
                </a:path>
                <a:path w="802004" h="605790">
                  <a:moveTo>
                    <a:pt x="133879" y="35602"/>
                  </a:moveTo>
                  <a:lnTo>
                    <a:pt x="98171" y="35602"/>
                  </a:lnTo>
                  <a:lnTo>
                    <a:pt x="98171" y="98066"/>
                  </a:lnTo>
                  <a:lnTo>
                    <a:pt x="220090" y="98066"/>
                  </a:lnTo>
                  <a:lnTo>
                    <a:pt x="219727" y="97855"/>
                  </a:lnTo>
                  <a:lnTo>
                    <a:pt x="417608" y="97855"/>
                  </a:lnTo>
                  <a:lnTo>
                    <a:pt x="133879" y="45820"/>
                  </a:lnTo>
                  <a:lnTo>
                    <a:pt x="133879" y="35602"/>
                  </a:lnTo>
                  <a:close/>
                </a:path>
              </a:pathLst>
            </a:custGeom>
            <a:solidFill>
              <a:srgbClr val="18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0A48F09D-6EEB-B6A4-A7EE-B0D1BEF53223}"/>
                </a:ext>
              </a:extLst>
            </p:cNvPr>
            <p:cNvSpPr/>
            <p:nvPr/>
          </p:nvSpPr>
          <p:spPr>
            <a:xfrm>
              <a:off x="6740969" y="8147825"/>
              <a:ext cx="1427480" cy="1213485"/>
            </a:xfrm>
            <a:custGeom>
              <a:avLst/>
              <a:gdLst/>
              <a:ahLst/>
              <a:cxnLst/>
              <a:rect l="l" t="t" r="r" b="b"/>
              <a:pathLst>
                <a:path w="1427479" h="1213484">
                  <a:moveTo>
                    <a:pt x="1338580" y="90119"/>
                  </a:moveTo>
                  <a:lnTo>
                    <a:pt x="89738" y="90119"/>
                  </a:lnTo>
                  <a:lnTo>
                    <a:pt x="89738" y="125679"/>
                  </a:lnTo>
                  <a:lnTo>
                    <a:pt x="89738" y="874979"/>
                  </a:lnTo>
                  <a:lnTo>
                    <a:pt x="89738" y="910539"/>
                  </a:lnTo>
                  <a:lnTo>
                    <a:pt x="1338580" y="910539"/>
                  </a:lnTo>
                  <a:lnTo>
                    <a:pt x="1338580" y="874979"/>
                  </a:lnTo>
                  <a:lnTo>
                    <a:pt x="125450" y="874979"/>
                  </a:lnTo>
                  <a:lnTo>
                    <a:pt x="125450" y="125679"/>
                  </a:lnTo>
                  <a:lnTo>
                    <a:pt x="1302880" y="125679"/>
                  </a:lnTo>
                  <a:lnTo>
                    <a:pt x="1302880" y="874483"/>
                  </a:lnTo>
                  <a:lnTo>
                    <a:pt x="1338580" y="874483"/>
                  </a:lnTo>
                  <a:lnTo>
                    <a:pt x="1338580" y="125679"/>
                  </a:lnTo>
                  <a:lnTo>
                    <a:pt x="1338580" y="125349"/>
                  </a:lnTo>
                  <a:lnTo>
                    <a:pt x="1338580" y="90119"/>
                  </a:lnTo>
                  <a:close/>
                </a:path>
                <a:path w="1427479" h="1213484">
                  <a:moveTo>
                    <a:pt x="1427060" y="71412"/>
                  </a:moveTo>
                  <a:lnTo>
                    <a:pt x="1421409" y="43649"/>
                  </a:lnTo>
                  <a:lnTo>
                    <a:pt x="1416037" y="35712"/>
                  </a:lnTo>
                  <a:lnTo>
                    <a:pt x="1406105" y="20967"/>
                  </a:lnTo>
                  <a:lnTo>
                    <a:pt x="1391361" y="11010"/>
                  </a:lnTo>
                  <a:lnTo>
                    <a:pt x="1391361" y="71412"/>
                  </a:lnTo>
                  <a:lnTo>
                    <a:pt x="1391361" y="927989"/>
                  </a:lnTo>
                  <a:lnTo>
                    <a:pt x="1388567" y="941882"/>
                  </a:lnTo>
                  <a:lnTo>
                    <a:pt x="1380947" y="953236"/>
                  </a:lnTo>
                  <a:lnTo>
                    <a:pt x="1369631" y="960894"/>
                  </a:lnTo>
                  <a:lnTo>
                    <a:pt x="1355750" y="963701"/>
                  </a:lnTo>
                  <a:lnTo>
                    <a:pt x="802754" y="963701"/>
                  </a:lnTo>
                  <a:lnTo>
                    <a:pt x="802754" y="999413"/>
                  </a:lnTo>
                  <a:lnTo>
                    <a:pt x="802754" y="1177734"/>
                  </a:lnTo>
                  <a:lnTo>
                    <a:pt x="624306" y="1177734"/>
                  </a:lnTo>
                  <a:lnTo>
                    <a:pt x="624306" y="999413"/>
                  </a:lnTo>
                  <a:lnTo>
                    <a:pt x="802754" y="999413"/>
                  </a:lnTo>
                  <a:lnTo>
                    <a:pt x="802754" y="963701"/>
                  </a:lnTo>
                  <a:lnTo>
                    <a:pt x="71310" y="963701"/>
                  </a:lnTo>
                  <a:lnTo>
                    <a:pt x="57429" y="960894"/>
                  </a:lnTo>
                  <a:lnTo>
                    <a:pt x="46113" y="953236"/>
                  </a:lnTo>
                  <a:lnTo>
                    <a:pt x="38493" y="941882"/>
                  </a:lnTo>
                  <a:lnTo>
                    <a:pt x="35699" y="927989"/>
                  </a:lnTo>
                  <a:lnTo>
                    <a:pt x="35699" y="71412"/>
                  </a:lnTo>
                  <a:lnTo>
                    <a:pt x="38493" y="57531"/>
                  </a:lnTo>
                  <a:lnTo>
                    <a:pt x="46113" y="46177"/>
                  </a:lnTo>
                  <a:lnTo>
                    <a:pt x="57429" y="38519"/>
                  </a:lnTo>
                  <a:lnTo>
                    <a:pt x="71310" y="35712"/>
                  </a:lnTo>
                  <a:lnTo>
                    <a:pt x="1355750" y="35712"/>
                  </a:lnTo>
                  <a:lnTo>
                    <a:pt x="1369631" y="38519"/>
                  </a:lnTo>
                  <a:lnTo>
                    <a:pt x="1380947" y="46177"/>
                  </a:lnTo>
                  <a:lnTo>
                    <a:pt x="1388567" y="57531"/>
                  </a:lnTo>
                  <a:lnTo>
                    <a:pt x="1391361" y="71412"/>
                  </a:lnTo>
                  <a:lnTo>
                    <a:pt x="1391361" y="11010"/>
                  </a:lnTo>
                  <a:lnTo>
                    <a:pt x="1383461" y="5664"/>
                  </a:lnTo>
                  <a:lnTo>
                    <a:pt x="1355750" y="0"/>
                  </a:lnTo>
                  <a:lnTo>
                    <a:pt x="71310" y="0"/>
                  </a:lnTo>
                  <a:lnTo>
                    <a:pt x="43599" y="5664"/>
                  </a:lnTo>
                  <a:lnTo>
                    <a:pt x="20955" y="20967"/>
                  </a:lnTo>
                  <a:lnTo>
                    <a:pt x="5651" y="43649"/>
                  </a:lnTo>
                  <a:lnTo>
                    <a:pt x="0" y="71412"/>
                  </a:lnTo>
                  <a:lnTo>
                    <a:pt x="0" y="927989"/>
                  </a:lnTo>
                  <a:lnTo>
                    <a:pt x="5664" y="955738"/>
                  </a:lnTo>
                  <a:lnTo>
                    <a:pt x="20955" y="978395"/>
                  </a:lnTo>
                  <a:lnTo>
                    <a:pt x="43599" y="993698"/>
                  </a:lnTo>
                  <a:lnTo>
                    <a:pt x="71310" y="999413"/>
                  </a:lnTo>
                  <a:lnTo>
                    <a:pt x="588708" y="999413"/>
                  </a:lnTo>
                  <a:lnTo>
                    <a:pt x="588708" y="1177734"/>
                  </a:lnTo>
                  <a:lnTo>
                    <a:pt x="392468" y="1177734"/>
                  </a:lnTo>
                  <a:lnTo>
                    <a:pt x="392468" y="1213446"/>
                  </a:lnTo>
                  <a:lnTo>
                    <a:pt x="1034592" y="1213446"/>
                  </a:lnTo>
                  <a:lnTo>
                    <a:pt x="1034592" y="1177734"/>
                  </a:lnTo>
                  <a:lnTo>
                    <a:pt x="838352" y="1177734"/>
                  </a:lnTo>
                  <a:lnTo>
                    <a:pt x="838352" y="999413"/>
                  </a:lnTo>
                  <a:lnTo>
                    <a:pt x="1355750" y="999413"/>
                  </a:lnTo>
                  <a:lnTo>
                    <a:pt x="1383461" y="993698"/>
                  </a:lnTo>
                  <a:lnTo>
                    <a:pt x="1406105" y="978395"/>
                  </a:lnTo>
                  <a:lnTo>
                    <a:pt x="1416024" y="963701"/>
                  </a:lnTo>
                  <a:lnTo>
                    <a:pt x="1421409" y="955738"/>
                  </a:lnTo>
                  <a:lnTo>
                    <a:pt x="1427060" y="927989"/>
                  </a:lnTo>
                  <a:lnTo>
                    <a:pt x="1427060" y="71412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06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92296"/>
            <a:ext cx="20104099" cy="342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13396" y="1411491"/>
            <a:ext cx="3309620" cy="64769"/>
          </a:xfrm>
          <a:custGeom>
            <a:avLst/>
            <a:gdLst/>
            <a:ahLst/>
            <a:cxnLst/>
            <a:rect l="l" t="t" r="r" b="b"/>
            <a:pathLst>
              <a:path w="3309620" h="64769">
                <a:moveTo>
                  <a:pt x="2898381" y="0"/>
                </a:moveTo>
                <a:lnTo>
                  <a:pt x="0" y="0"/>
                </a:lnTo>
                <a:lnTo>
                  <a:pt x="0" y="64465"/>
                </a:lnTo>
                <a:lnTo>
                  <a:pt x="2898381" y="64465"/>
                </a:lnTo>
                <a:lnTo>
                  <a:pt x="2898381" y="0"/>
                </a:lnTo>
                <a:close/>
              </a:path>
              <a:path w="3309620" h="64769">
                <a:moveTo>
                  <a:pt x="3309201" y="0"/>
                </a:moveTo>
                <a:lnTo>
                  <a:pt x="2898394" y="0"/>
                </a:lnTo>
                <a:lnTo>
                  <a:pt x="2898394" y="64465"/>
                </a:lnTo>
                <a:lnTo>
                  <a:pt x="3309201" y="64465"/>
                </a:lnTo>
                <a:lnTo>
                  <a:pt x="3309201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ΣΤΡΑΤΗΓΙΚΗ</a:t>
            </a:r>
            <a:r>
              <a:rPr spc="5" dirty="0"/>
              <a:t> </a:t>
            </a:r>
            <a:r>
              <a:rPr dirty="0"/>
              <a:t>ΤΟΥ</a:t>
            </a:r>
            <a:r>
              <a:rPr spc="15" dirty="0"/>
              <a:t> </a:t>
            </a:r>
            <a:r>
              <a:rPr spc="-10" dirty="0"/>
              <a:t>ΠΡΟΓΡΑΜΜΑΤΟΣ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12005" y="2524967"/>
          <a:ext cx="17053559" cy="3128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05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ΒΑΣΙΚΕΣ</a:t>
                      </a:r>
                      <a:r>
                        <a:rPr sz="2050" b="1" spc="4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ΠΡΟΚΛΗΣΕΙΣ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247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ΚΥΡΙΕΣ</a:t>
                      </a:r>
                      <a:r>
                        <a:rPr sz="2050" b="1" spc="85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ΚΑΤΗΓΟΡΙΕΣ</a:t>
                      </a:r>
                      <a:r>
                        <a:rPr sz="2050" b="1" spc="9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ΔΡΑΣΕΩΝ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247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955">
                <a:tc>
                  <a:txBody>
                    <a:bodyPr/>
                    <a:lstStyle/>
                    <a:p>
                      <a:pPr marL="95250" marR="675005">
                        <a:lnSpc>
                          <a:spcPct val="101099"/>
                        </a:lnSpc>
                        <a:spcBef>
                          <a:spcPts val="310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Έλλειψη</a:t>
                      </a:r>
                      <a:r>
                        <a:rPr sz="2050" spc="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εναλλακτικών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μορφών</a:t>
                      </a:r>
                      <a:r>
                        <a:rPr sz="2050" spc="-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αστικής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 marL="95250" marR="135890">
                        <a:lnSpc>
                          <a:spcPct val="101099"/>
                        </a:lnSpc>
                        <a:spcBef>
                          <a:spcPts val="5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κινητικότητας</a:t>
                      </a:r>
                      <a:r>
                        <a:rPr sz="2050" spc="6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ως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μέρος</a:t>
                      </a:r>
                      <a:r>
                        <a:rPr sz="2050" spc="4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της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μετάβασης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σε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οικονομία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καθαρών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μηδενικών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 marL="95250" marR="424180">
                        <a:lnSpc>
                          <a:spcPts val="2490"/>
                        </a:lnSpc>
                        <a:spcBef>
                          <a:spcPts val="85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εκπομπών</a:t>
                      </a:r>
                      <a:r>
                        <a:rPr sz="2050" spc="-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διοξειδίου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του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άνθρακα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74980" marR="408940" indent="-379730">
                        <a:lnSpc>
                          <a:spcPct val="151800"/>
                        </a:lnSpc>
                        <a:spcBef>
                          <a:spcPts val="5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Προώθηση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εναλλακτικών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επιλογών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μετακίνησης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όπως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πχ.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ποδήλατο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βάδισμα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αντικαθιστώντας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τη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μετακίνηση</a:t>
                      </a:r>
                      <a:r>
                        <a:rPr sz="2050" spc="5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αυτοκίνητο.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  <a:p>
                      <a:pPr marL="474980" indent="-379095">
                        <a:lnSpc>
                          <a:spcPct val="100000"/>
                        </a:lnSpc>
                        <a:spcBef>
                          <a:spcPts val="1270"/>
                        </a:spcBef>
                        <a:buClr>
                          <a:srgbClr val="5B9BD4"/>
                        </a:buClr>
                        <a:buAutoNum type="arabicParenR"/>
                        <a:tabLst>
                          <a:tab pos="474980" algn="l"/>
                        </a:tabLst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Δημιουργία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ποδηλατικών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υποδομών</a:t>
                      </a:r>
                      <a:r>
                        <a:rPr sz="2050" spc="3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50" spc="2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υποστήριξη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έργων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ΣΒΑΚ.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417423" y="1925766"/>
            <a:ext cx="445960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dirty="0">
                <a:solidFill>
                  <a:srgbClr val="0D4F8B"/>
                </a:solidFill>
                <a:latin typeface="Calibri"/>
                <a:cs typeface="Calibri"/>
              </a:rPr>
              <a:t>ΑΣΤΙΚΗ </a:t>
            </a:r>
            <a:r>
              <a:rPr sz="3650" b="1" spc="-10" dirty="0">
                <a:solidFill>
                  <a:srgbClr val="0D4F8B"/>
                </a:solidFill>
                <a:latin typeface="Calibri"/>
                <a:cs typeface="Calibri"/>
              </a:rPr>
              <a:t>ΚΙΝΗΤΙΚΟΤΗΤΑ</a:t>
            </a:r>
            <a:endParaRPr sz="36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10397" y="4269830"/>
            <a:ext cx="1586865" cy="803275"/>
            <a:chOff x="5110397" y="4269830"/>
            <a:chExt cx="1586865" cy="8032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0435" y="4269830"/>
              <a:ext cx="906296" cy="5612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7826" y="4765322"/>
              <a:ext cx="496756" cy="3071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0397" y="4386119"/>
              <a:ext cx="557428" cy="3450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1108" y="4355783"/>
              <a:ext cx="391843" cy="24395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223824" y="3760433"/>
            <a:ext cx="1427480" cy="1375410"/>
            <a:chOff x="7223824" y="3760433"/>
            <a:chExt cx="1427480" cy="1375410"/>
          </a:xfrm>
        </p:grpSpPr>
        <p:sp>
          <p:nvSpPr>
            <p:cNvPr id="13" name="object 13"/>
            <p:cNvSpPr/>
            <p:nvPr/>
          </p:nvSpPr>
          <p:spPr>
            <a:xfrm>
              <a:off x="7988551" y="3760433"/>
              <a:ext cx="271780" cy="271780"/>
            </a:xfrm>
            <a:custGeom>
              <a:avLst/>
              <a:gdLst/>
              <a:ahLst/>
              <a:cxnLst/>
              <a:rect l="l" t="t" r="r" b="b"/>
              <a:pathLst>
                <a:path w="271779" h="271779">
                  <a:moveTo>
                    <a:pt x="135881" y="0"/>
                  </a:moveTo>
                  <a:lnTo>
                    <a:pt x="92950" y="6931"/>
                  </a:lnTo>
                  <a:lnTo>
                    <a:pt x="55651" y="26230"/>
                  </a:lnTo>
                  <a:lnTo>
                    <a:pt x="26230" y="55651"/>
                  </a:lnTo>
                  <a:lnTo>
                    <a:pt x="6931" y="92950"/>
                  </a:lnTo>
                  <a:lnTo>
                    <a:pt x="0" y="135881"/>
                  </a:lnTo>
                  <a:lnTo>
                    <a:pt x="6931" y="178812"/>
                  </a:lnTo>
                  <a:lnTo>
                    <a:pt x="26230" y="216110"/>
                  </a:lnTo>
                  <a:lnTo>
                    <a:pt x="55651" y="245531"/>
                  </a:lnTo>
                  <a:lnTo>
                    <a:pt x="92950" y="264830"/>
                  </a:lnTo>
                  <a:lnTo>
                    <a:pt x="135881" y="271762"/>
                  </a:lnTo>
                  <a:lnTo>
                    <a:pt x="178812" y="264830"/>
                  </a:lnTo>
                  <a:lnTo>
                    <a:pt x="216110" y="245531"/>
                  </a:lnTo>
                  <a:lnTo>
                    <a:pt x="245531" y="216110"/>
                  </a:lnTo>
                  <a:lnTo>
                    <a:pt x="264830" y="178812"/>
                  </a:lnTo>
                  <a:lnTo>
                    <a:pt x="271762" y="135881"/>
                  </a:lnTo>
                  <a:lnTo>
                    <a:pt x="264830" y="92950"/>
                  </a:lnTo>
                  <a:lnTo>
                    <a:pt x="245531" y="55651"/>
                  </a:lnTo>
                  <a:lnTo>
                    <a:pt x="216110" y="26230"/>
                  </a:lnTo>
                  <a:lnTo>
                    <a:pt x="178812" y="6931"/>
                  </a:lnTo>
                  <a:lnTo>
                    <a:pt x="135881" y="0"/>
                  </a:lnTo>
                  <a:close/>
                </a:path>
              </a:pathLst>
            </a:custGeom>
            <a:solidFill>
              <a:srgbClr val="18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23824" y="4559288"/>
              <a:ext cx="577850" cy="576580"/>
            </a:xfrm>
            <a:custGeom>
              <a:avLst/>
              <a:gdLst/>
              <a:ahLst/>
              <a:cxnLst/>
              <a:rect l="l" t="t" r="r" b="b"/>
              <a:pathLst>
                <a:path w="577850" h="576579">
                  <a:moveTo>
                    <a:pt x="288826" y="0"/>
                  </a:moveTo>
                  <a:lnTo>
                    <a:pt x="241935" y="3766"/>
                  </a:lnTo>
                  <a:lnTo>
                    <a:pt x="197468" y="14672"/>
                  </a:lnTo>
                  <a:lnTo>
                    <a:pt x="156018" y="32128"/>
                  </a:lnTo>
                  <a:lnTo>
                    <a:pt x="118174" y="55545"/>
                  </a:lnTo>
                  <a:lnTo>
                    <a:pt x="84530" y="84333"/>
                  </a:lnTo>
                  <a:lnTo>
                    <a:pt x="55677" y="117901"/>
                  </a:lnTo>
                  <a:lnTo>
                    <a:pt x="32205" y="155662"/>
                  </a:lnTo>
                  <a:lnTo>
                    <a:pt x="14708" y="197023"/>
                  </a:lnTo>
                  <a:lnTo>
                    <a:pt x="3775" y="241398"/>
                  </a:lnTo>
                  <a:lnTo>
                    <a:pt x="0" y="288194"/>
                  </a:lnTo>
                  <a:lnTo>
                    <a:pt x="3775" y="334991"/>
                  </a:lnTo>
                  <a:lnTo>
                    <a:pt x="14708" y="379365"/>
                  </a:lnTo>
                  <a:lnTo>
                    <a:pt x="32205" y="420727"/>
                  </a:lnTo>
                  <a:lnTo>
                    <a:pt x="55677" y="458487"/>
                  </a:lnTo>
                  <a:lnTo>
                    <a:pt x="84530" y="492055"/>
                  </a:lnTo>
                  <a:lnTo>
                    <a:pt x="118174" y="520843"/>
                  </a:lnTo>
                  <a:lnTo>
                    <a:pt x="156018" y="544260"/>
                  </a:lnTo>
                  <a:lnTo>
                    <a:pt x="197468" y="561716"/>
                  </a:lnTo>
                  <a:lnTo>
                    <a:pt x="241935" y="572622"/>
                  </a:lnTo>
                  <a:lnTo>
                    <a:pt x="288826" y="576389"/>
                  </a:lnTo>
                  <a:lnTo>
                    <a:pt x="335717" y="572622"/>
                  </a:lnTo>
                  <a:lnTo>
                    <a:pt x="380184" y="561716"/>
                  </a:lnTo>
                  <a:lnTo>
                    <a:pt x="421634" y="544260"/>
                  </a:lnTo>
                  <a:lnTo>
                    <a:pt x="459478" y="520843"/>
                  </a:lnTo>
                  <a:lnTo>
                    <a:pt x="473841" y="508553"/>
                  </a:lnTo>
                  <a:lnTo>
                    <a:pt x="288826" y="508553"/>
                  </a:lnTo>
                  <a:lnTo>
                    <a:pt x="244223" y="504092"/>
                  </a:lnTo>
                  <a:lnTo>
                    <a:pt x="202720" y="491290"/>
                  </a:lnTo>
                  <a:lnTo>
                    <a:pt x="165194" y="471020"/>
                  </a:lnTo>
                  <a:lnTo>
                    <a:pt x="132523" y="444155"/>
                  </a:lnTo>
                  <a:lnTo>
                    <a:pt x="105585" y="411567"/>
                  </a:lnTo>
                  <a:lnTo>
                    <a:pt x="85256" y="374129"/>
                  </a:lnTo>
                  <a:lnTo>
                    <a:pt x="72415" y="332714"/>
                  </a:lnTo>
                  <a:lnTo>
                    <a:pt x="67940" y="288194"/>
                  </a:lnTo>
                  <a:lnTo>
                    <a:pt x="72415" y="243675"/>
                  </a:lnTo>
                  <a:lnTo>
                    <a:pt x="85256" y="202259"/>
                  </a:lnTo>
                  <a:lnTo>
                    <a:pt x="105585" y="164822"/>
                  </a:lnTo>
                  <a:lnTo>
                    <a:pt x="132523" y="132234"/>
                  </a:lnTo>
                  <a:lnTo>
                    <a:pt x="165194" y="105368"/>
                  </a:lnTo>
                  <a:lnTo>
                    <a:pt x="202720" y="85098"/>
                  </a:lnTo>
                  <a:lnTo>
                    <a:pt x="244223" y="72296"/>
                  </a:lnTo>
                  <a:lnTo>
                    <a:pt x="288826" y="67835"/>
                  </a:lnTo>
                  <a:lnTo>
                    <a:pt x="473841" y="67835"/>
                  </a:lnTo>
                  <a:lnTo>
                    <a:pt x="459478" y="55545"/>
                  </a:lnTo>
                  <a:lnTo>
                    <a:pt x="421634" y="32128"/>
                  </a:lnTo>
                  <a:lnTo>
                    <a:pt x="380184" y="14672"/>
                  </a:lnTo>
                  <a:lnTo>
                    <a:pt x="335717" y="3766"/>
                  </a:lnTo>
                  <a:lnTo>
                    <a:pt x="288826" y="0"/>
                  </a:lnTo>
                  <a:close/>
                </a:path>
                <a:path w="577850" h="576579">
                  <a:moveTo>
                    <a:pt x="473841" y="67835"/>
                  </a:moveTo>
                  <a:lnTo>
                    <a:pt x="288826" y="67835"/>
                  </a:lnTo>
                  <a:lnTo>
                    <a:pt x="333429" y="72296"/>
                  </a:lnTo>
                  <a:lnTo>
                    <a:pt x="374932" y="85098"/>
                  </a:lnTo>
                  <a:lnTo>
                    <a:pt x="412458" y="105368"/>
                  </a:lnTo>
                  <a:lnTo>
                    <a:pt x="445129" y="132234"/>
                  </a:lnTo>
                  <a:lnTo>
                    <a:pt x="472068" y="164822"/>
                  </a:lnTo>
                  <a:lnTo>
                    <a:pt x="492396" y="202259"/>
                  </a:lnTo>
                  <a:lnTo>
                    <a:pt x="505237" y="243675"/>
                  </a:lnTo>
                  <a:lnTo>
                    <a:pt x="509712" y="288194"/>
                  </a:lnTo>
                  <a:lnTo>
                    <a:pt x="505237" y="332714"/>
                  </a:lnTo>
                  <a:lnTo>
                    <a:pt x="492396" y="374129"/>
                  </a:lnTo>
                  <a:lnTo>
                    <a:pt x="472068" y="411567"/>
                  </a:lnTo>
                  <a:lnTo>
                    <a:pt x="445129" y="444155"/>
                  </a:lnTo>
                  <a:lnTo>
                    <a:pt x="412458" y="471020"/>
                  </a:lnTo>
                  <a:lnTo>
                    <a:pt x="374932" y="491290"/>
                  </a:lnTo>
                  <a:lnTo>
                    <a:pt x="333429" y="504092"/>
                  </a:lnTo>
                  <a:lnTo>
                    <a:pt x="288826" y="508553"/>
                  </a:lnTo>
                  <a:lnTo>
                    <a:pt x="473841" y="508553"/>
                  </a:lnTo>
                  <a:lnTo>
                    <a:pt x="521975" y="458487"/>
                  </a:lnTo>
                  <a:lnTo>
                    <a:pt x="545447" y="420727"/>
                  </a:lnTo>
                  <a:lnTo>
                    <a:pt x="562945" y="379365"/>
                  </a:lnTo>
                  <a:lnTo>
                    <a:pt x="573877" y="334991"/>
                  </a:lnTo>
                  <a:lnTo>
                    <a:pt x="577653" y="288194"/>
                  </a:lnTo>
                  <a:lnTo>
                    <a:pt x="573877" y="241398"/>
                  </a:lnTo>
                  <a:lnTo>
                    <a:pt x="562945" y="197023"/>
                  </a:lnTo>
                  <a:lnTo>
                    <a:pt x="545447" y="155662"/>
                  </a:lnTo>
                  <a:lnTo>
                    <a:pt x="521975" y="117901"/>
                  </a:lnTo>
                  <a:lnTo>
                    <a:pt x="493122" y="84333"/>
                  </a:lnTo>
                  <a:lnTo>
                    <a:pt x="473841" y="67835"/>
                  </a:lnTo>
                  <a:close/>
                </a:path>
              </a:pathLst>
            </a:custGeom>
            <a:solidFill>
              <a:srgbClr val="79C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73240" y="4559288"/>
              <a:ext cx="577850" cy="576580"/>
            </a:xfrm>
            <a:custGeom>
              <a:avLst/>
              <a:gdLst/>
              <a:ahLst/>
              <a:cxnLst/>
              <a:rect l="l" t="t" r="r" b="b"/>
              <a:pathLst>
                <a:path w="577850" h="576579">
                  <a:moveTo>
                    <a:pt x="288826" y="0"/>
                  </a:moveTo>
                  <a:lnTo>
                    <a:pt x="241935" y="3766"/>
                  </a:lnTo>
                  <a:lnTo>
                    <a:pt x="197468" y="14672"/>
                  </a:lnTo>
                  <a:lnTo>
                    <a:pt x="156018" y="32128"/>
                  </a:lnTo>
                  <a:lnTo>
                    <a:pt x="118174" y="55545"/>
                  </a:lnTo>
                  <a:lnTo>
                    <a:pt x="84530" y="84333"/>
                  </a:lnTo>
                  <a:lnTo>
                    <a:pt x="55677" y="117901"/>
                  </a:lnTo>
                  <a:lnTo>
                    <a:pt x="32205" y="155662"/>
                  </a:lnTo>
                  <a:lnTo>
                    <a:pt x="14708" y="197023"/>
                  </a:lnTo>
                  <a:lnTo>
                    <a:pt x="3775" y="241398"/>
                  </a:lnTo>
                  <a:lnTo>
                    <a:pt x="0" y="288194"/>
                  </a:lnTo>
                  <a:lnTo>
                    <a:pt x="3775" y="334991"/>
                  </a:lnTo>
                  <a:lnTo>
                    <a:pt x="14708" y="379365"/>
                  </a:lnTo>
                  <a:lnTo>
                    <a:pt x="32205" y="420727"/>
                  </a:lnTo>
                  <a:lnTo>
                    <a:pt x="55677" y="458487"/>
                  </a:lnTo>
                  <a:lnTo>
                    <a:pt x="84530" y="492055"/>
                  </a:lnTo>
                  <a:lnTo>
                    <a:pt x="118174" y="520843"/>
                  </a:lnTo>
                  <a:lnTo>
                    <a:pt x="156018" y="544260"/>
                  </a:lnTo>
                  <a:lnTo>
                    <a:pt x="197468" y="561716"/>
                  </a:lnTo>
                  <a:lnTo>
                    <a:pt x="241935" y="572622"/>
                  </a:lnTo>
                  <a:lnTo>
                    <a:pt x="288826" y="576389"/>
                  </a:lnTo>
                  <a:lnTo>
                    <a:pt x="335717" y="572622"/>
                  </a:lnTo>
                  <a:lnTo>
                    <a:pt x="380184" y="561716"/>
                  </a:lnTo>
                  <a:lnTo>
                    <a:pt x="421634" y="544260"/>
                  </a:lnTo>
                  <a:lnTo>
                    <a:pt x="459478" y="520843"/>
                  </a:lnTo>
                  <a:lnTo>
                    <a:pt x="473841" y="508553"/>
                  </a:lnTo>
                  <a:lnTo>
                    <a:pt x="288826" y="508553"/>
                  </a:lnTo>
                  <a:lnTo>
                    <a:pt x="244223" y="504092"/>
                  </a:lnTo>
                  <a:lnTo>
                    <a:pt x="202720" y="491290"/>
                  </a:lnTo>
                  <a:lnTo>
                    <a:pt x="165194" y="471020"/>
                  </a:lnTo>
                  <a:lnTo>
                    <a:pt x="132523" y="444155"/>
                  </a:lnTo>
                  <a:lnTo>
                    <a:pt x="105585" y="411567"/>
                  </a:lnTo>
                  <a:lnTo>
                    <a:pt x="85256" y="374129"/>
                  </a:lnTo>
                  <a:lnTo>
                    <a:pt x="72415" y="332714"/>
                  </a:lnTo>
                  <a:lnTo>
                    <a:pt x="67940" y="288194"/>
                  </a:lnTo>
                  <a:lnTo>
                    <a:pt x="72415" y="243675"/>
                  </a:lnTo>
                  <a:lnTo>
                    <a:pt x="85256" y="202259"/>
                  </a:lnTo>
                  <a:lnTo>
                    <a:pt x="105585" y="164822"/>
                  </a:lnTo>
                  <a:lnTo>
                    <a:pt x="132523" y="132234"/>
                  </a:lnTo>
                  <a:lnTo>
                    <a:pt x="165194" y="105368"/>
                  </a:lnTo>
                  <a:lnTo>
                    <a:pt x="202720" y="85098"/>
                  </a:lnTo>
                  <a:lnTo>
                    <a:pt x="244223" y="72296"/>
                  </a:lnTo>
                  <a:lnTo>
                    <a:pt x="288826" y="67835"/>
                  </a:lnTo>
                  <a:lnTo>
                    <a:pt x="473841" y="67835"/>
                  </a:lnTo>
                  <a:lnTo>
                    <a:pt x="459478" y="55545"/>
                  </a:lnTo>
                  <a:lnTo>
                    <a:pt x="421634" y="32128"/>
                  </a:lnTo>
                  <a:lnTo>
                    <a:pt x="380184" y="14672"/>
                  </a:lnTo>
                  <a:lnTo>
                    <a:pt x="335717" y="3766"/>
                  </a:lnTo>
                  <a:lnTo>
                    <a:pt x="288826" y="0"/>
                  </a:lnTo>
                  <a:close/>
                </a:path>
                <a:path w="577850" h="576579">
                  <a:moveTo>
                    <a:pt x="473841" y="67835"/>
                  </a:moveTo>
                  <a:lnTo>
                    <a:pt x="288826" y="67835"/>
                  </a:lnTo>
                  <a:lnTo>
                    <a:pt x="333429" y="72296"/>
                  </a:lnTo>
                  <a:lnTo>
                    <a:pt x="374932" y="85098"/>
                  </a:lnTo>
                  <a:lnTo>
                    <a:pt x="412458" y="105368"/>
                  </a:lnTo>
                  <a:lnTo>
                    <a:pt x="445129" y="132234"/>
                  </a:lnTo>
                  <a:lnTo>
                    <a:pt x="472068" y="164822"/>
                  </a:lnTo>
                  <a:lnTo>
                    <a:pt x="492396" y="202259"/>
                  </a:lnTo>
                  <a:lnTo>
                    <a:pt x="505237" y="243675"/>
                  </a:lnTo>
                  <a:lnTo>
                    <a:pt x="509712" y="288194"/>
                  </a:lnTo>
                  <a:lnTo>
                    <a:pt x="505237" y="332714"/>
                  </a:lnTo>
                  <a:lnTo>
                    <a:pt x="492396" y="374129"/>
                  </a:lnTo>
                  <a:lnTo>
                    <a:pt x="472068" y="411567"/>
                  </a:lnTo>
                  <a:lnTo>
                    <a:pt x="445129" y="444155"/>
                  </a:lnTo>
                  <a:lnTo>
                    <a:pt x="412458" y="471020"/>
                  </a:lnTo>
                  <a:lnTo>
                    <a:pt x="374932" y="491290"/>
                  </a:lnTo>
                  <a:lnTo>
                    <a:pt x="333429" y="504092"/>
                  </a:lnTo>
                  <a:lnTo>
                    <a:pt x="288826" y="508553"/>
                  </a:lnTo>
                  <a:lnTo>
                    <a:pt x="473841" y="508553"/>
                  </a:lnTo>
                  <a:lnTo>
                    <a:pt x="521975" y="458487"/>
                  </a:lnTo>
                  <a:lnTo>
                    <a:pt x="545447" y="420727"/>
                  </a:lnTo>
                  <a:lnTo>
                    <a:pt x="562945" y="379365"/>
                  </a:lnTo>
                  <a:lnTo>
                    <a:pt x="573877" y="334991"/>
                  </a:lnTo>
                  <a:lnTo>
                    <a:pt x="577653" y="288194"/>
                  </a:lnTo>
                  <a:lnTo>
                    <a:pt x="573877" y="241398"/>
                  </a:lnTo>
                  <a:lnTo>
                    <a:pt x="562945" y="197023"/>
                  </a:lnTo>
                  <a:lnTo>
                    <a:pt x="545447" y="155662"/>
                  </a:lnTo>
                  <a:lnTo>
                    <a:pt x="521975" y="117901"/>
                  </a:lnTo>
                  <a:lnTo>
                    <a:pt x="493122" y="84333"/>
                  </a:lnTo>
                  <a:lnTo>
                    <a:pt x="473841" y="67835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47635" y="3971800"/>
              <a:ext cx="831850" cy="941705"/>
            </a:xfrm>
            <a:custGeom>
              <a:avLst/>
              <a:gdLst/>
              <a:ahLst/>
              <a:cxnLst/>
              <a:rect l="l" t="t" r="r" b="b"/>
              <a:pathLst>
                <a:path w="831850" h="941704">
                  <a:moveTo>
                    <a:pt x="326207" y="0"/>
                  </a:moveTo>
                  <a:lnTo>
                    <a:pt x="288303" y="10261"/>
                  </a:lnTo>
                  <a:lnTo>
                    <a:pt x="255949" y="35010"/>
                  </a:lnTo>
                  <a:lnTo>
                    <a:pt x="25056" y="298135"/>
                  </a:lnTo>
                  <a:lnTo>
                    <a:pt x="4879" y="333331"/>
                  </a:lnTo>
                  <a:lnTo>
                    <a:pt x="0" y="372172"/>
                  </a:lnTo>
                  <a:lnTo>
                    <a:pt x="9754" y="410044"/>
                  </a:lnTo>
                  <a:lnTo>
                    <a:pt x="33483" y="442338"/>
                  </a:lnTo>
                  <a:lnTo>
                    <a:pt x="65820" y="461087"/>
                  </a:lnTo>
                  <a:lnTo>
                    <a:pt x="320413" y="562945"/>
                  </a:lnTo>
                  <a:lnTo>
                    <a:pt x="320413" y="873471"/>
                  </a:lnTo>
                  <a:lnTo>
                    <a:pt x="340400" y="921464"/>
                  </a:lnTo>
                  <a:lnTo>
                    <a:pt x="388354" y="941411"/>
                  </a:lnTo>
                  <a:lnTo>
                    <a:pt x="414745" y="936054"/>
                  </a:lnTo>
                  <a:lnTo>
                    <a:pt x="436347" y="921464"/>
                  </a:lnTo>
                  <a:lnTo>
                    <a:pt x="450937" y="899862"/>
                  </a:lnTo>
                  <a:lnTo>
                    <a:pt x="456294" y="873471"/>
                  </a:lnTo>
                  <a:lnTo>
                    <a:pt x="456294" y="517020"/>
                  </a:lnTo>
                  <a:lnTo>
                    <a:pt x="444839" y="479310"/>
                  </a:lnTo>
                  <a:lnTo>
                    <a:pt x="415530" y="454240"/>
                  </a:lnTo>
                  <a:lnTo>
                    <a:pt x="227087" y="374502"/>
                  </a:lnTo>
                  <a:lnTo>
                    <a:pt x="381612" y="197962"/>
                  </a:lnTo>
                  <a:lnTo>
                    <a:pt x="520759" y="337109"/>
                  </a:lnTo>
                  <a:lnTo>
                    <a:pt x="555643" y="356261"/>
                  </a:lnTo>
                  <a:lnTo>
                    <a:pt x="568370" y="357544"/>
                  </a:lnTo>
                  <a:lnTo>
                    <a:pt x="763555" y="357544"/>
                  </a:lnTo>
                  <a:lnTo>
                    <a:pt x="789946" y="352186"/>
                  </a:lnTo>
                  <a:lnTo>
                    <a:pt x="811547" y="337596"/>
                  </a:lnTo>
                  <a:lnTo>
                    <a:pt x="826138" y="315994"/>
                  </a:lnTo>
                  <a:lnTo>
                    <a:pt x="831495" y="289603"/>
                  </a:lnTo>
                  <a:lnTo>
                    <a:pt x="826138" y="263273"/>
                  </a:lnTo>
                  <a:lnTo>
                    <a:pt x="811547" y="241702"/>
                  </a:lnTo>
                  <a:lnTo>
                    <a:pt x="789946" y="227123"/>
                  </a:lnTo>
                  <a:lnTo>
                    <a:pt x="763555" y="221768"/>
                  </a:lnTo>
                  <a:lnTo>
                    <a:pt x="597232" y="221768"/>
                  </a:lnTo>
                  <a:lnTo>
                    <a:pt x="427406" y="50678"/>
                  </a:lnTo>
                  <a:lnTo>
                    <a:pt x="405230" y="28818"/>
                  </a:lnTo>
                  <a:lnTo>
                    <a:pt x="400257" y="24793"/>
                  </a:lnTo>
                  <a:lnTo>
                    <a:pt x="365058" y="4689"/>
                  </a:lnTo>
                  <a:lnTo>
                    <a:pt x="326207" y="0"/>
                  </a:lnTo>
                  <a:close/>
                </a:path>
              </a:pathLst>
            </a:custGeom>
            <a:solidFill>
              <a:srgbClr val="18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412005" y="6585288"/>
          <a:ext cx="17053559" cy="2506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05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955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ΒΑΣΙΚΕΣ</a:t>
                      </a:r>
                      <a:r>
                        <a:rPr sz="2050" b="1" spc="4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ΠΡΟΚΛΗΣΕΙΣ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248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955"/>
                        </a:spcBef>
                      </a:pP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ΚΥΡΙΕΣ</a:t>
                      </a:r>
                      <a:r>
                        <a:rPr sz="2050" b="1" spc="85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ΚΑΤΗΓΟΡΙΕΣ</a:t>
                      </a:r>
                      <a:r>
                        <a:rPr sz="2050" b="1" spc="9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b="1" spc="-10" dirty="0">
                          <a:solidFill>
                            <a:srgbClr val="96C93E"/>
                          </a:solidFill>
                          <a:latin typeface="Trebuchet MS"/>
                          <a:cs typeface="Trebuchet MS"/>
                        </a:rPr>
                        <a:t>ΔΡΑΣΕΩΝ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248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5250" marR="973455">
                        <a:lnSpc>
                          <a:spcPct val="101099"/>
                        </a:lnSpc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Μειωμένη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διοικητική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ικανότητα</a:t>
                      </a:r>
                      <a:r>
                        <a:rPr sz="2050" spc="6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φορέων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219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5885" marR="480695">
                        <a:lnSpc>
                          <a:spcPct val="151700"/>
                        </a:lnSpc>
                        <a:spcBef>
                          <a:spcPts val="5"/>
                        </a:spcBef>
                      </a:pP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Έμφαση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στην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ενίσχυση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του</a:t>
                      </a:r>
                      <a:r>
                        <a:rPr sz="2050" spc="2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Capacity</a:t>
                      </a:r>
                      <a:r>
                        <a:rPr sz="2050" spc="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Building</a:t>
                      </a:r>
                      <a:r>
                        <a:rPr sz="2050" spc="1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υπηρεσιών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2050" spc="3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φορέων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(ιδιαίτερα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των</a:t>
                      </a:r>
                      <a:r>
                        <a:rPr sz="205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ΦΟΔΣΑ</a:t>
                      </a:r>
                      <a:r>
                        <a:rPr sz="205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2050" spc="-5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14042"/>
                          </a:solidFill>
                          <a:latin typeface="Trebuchet MS"/>
                          <a:cs typeface="Trebuchet MS"/>
                        </a:rPr>
                        <a:t>ΔΕΥΑ).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417423" y="5986508"/>
            <a:ext cx="3629660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dirty="0">
                <a:solidFill>
                  <a:srgbClr val="0D4F8B"/>
                </a:solidFill>
                <a:latin typeface="Calibri"/>
                <a:cs typeface="Calibri"/>
              </a:rPr>
              <a:t>ΤΕΧΝΙΚΗ </a:t>
            </a:r>
            <a:r>
              <a:rPr sz="3650" b="1" spc="-10" dirty="0">
                <a:solidFill>
                  <a:srgbClr val="0D4F8B"/>
                </a:solidFill>
                <a:latin typeface="Calibri"/>
                <a:cs typeface="Calibri"/>
              </a:rPr>
              <a:t>ΒΟΗΘΕΙΑ</a:t>
            </a:r>
            <a:endParaRPr sz="365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7826" y="8825327"/>
            <a:ext cx="496756" cy="30715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0397" y="8446123"/>
            <a:ext cx="557428" cy="346339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5790436" y="8329834"/>
            <a:ext cx="906780" cy="561340"/>
            <a:chOff x="5790436" y="8329834"/>
            <a:chExt cx="906780" cy="56134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0436" y="8329834"/>
              <a:ext cx="906296" cy="5612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1108" y="8417051"/>
              <a:ext cx="391843" cy="242690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93488" y="7804005"/>
            <a:ext cx="1711471" cy="1711471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7577747" y="8211017"/>
            <a:ext cx="581660" cy="566420"/>
            <a:chOff x="7577747" y="8211017"/>
            <a:chExt cx="581660" cy="566420"/>
          </a:xfrm>
        </p:grpSpPr>
        <p:sp>
          <p:nvSpPr>
            <p:cNvPr id="26" name="object 26"/>
            <p:cNvSpPr/>
            <p:nvPr/>
          </p:nvSpPr>
          <p:spPr>
            <a:xfrm>
              <a:off x="7892486" y="8510588"/>
              <a:ext cx="266700" cy="267335"/>
            </a:xfrm>
            <a:custGeom>
              <a:avLst/>
              <a:gdLst/>
              <a:ahLst/>
              <a:cxnLst/>
              <a:rect l="l" t="t" r="r" b="b"/>
              <a:pathLst>
                <a:path w="266700" h="267334">
                  <a:moveTo>
                    <a:pt x="9901" y="62779"/>
                  </a:moveTo>
                  <a:lnTo>
                    <a:pt x="179700" y="251643"/>
                  </a:lnTo>
                  <a:lnTo>
                    <a:pt x="215619" y="266706"/>
                  </a:lnTo>
                  <a:lnTo>
                    <a:pt x="225726" y="265715"/>
                  </a:lnTo>
                  <a:lnTo>
                    <a:pt x="235329" y="262809"/>
                  </a:lnTo>
                  <a:lnTo>
                    <a:pt x="244163" y="258085"/>
                  </a:lnTo>
                  <a:lnTo>
                    <a:pt x="250557" y="252802"/>
                  </a:lnTo>
                  <a:lnTo>
                    <a:pt x="208035" y="252802"/>
                  </a:lnTo>
                  <a:lnTo>
                    <a:pt x="200661" y="250379"/>
                  </a:lnTo>
                  <a:lnTo>
                    <a:pt x="194552" y="245955"/>
                  </a:lnTo>
                  <a:lnTo>
                    <a:pt x="192235" y="244375"/>
                  </a:lnTo>
                  <a:lnTo>
                    <a:pt x="190760" y="243111"/>
                  </a:lnTo>
                  <a:lnTo>
                    <a:pt x="190339" y="242795"/>
                  </a:lnTo>
                  <a:lnTo>
                    <a:pt x="9901" y="62779"/>
                  </a:lnTo>
                  <a:close/>
                </a:path>
                <a:path w="266700" h="267334">
                  <a:moveTo>
                    <a:pt x="72575" y="0"/>
                  </a:moveTo>
                  <a:lnTo>
                    <a:pt x="62673" y="9901"/>
                  </a:lnTo>
                  <a:lnTo>
                    <a:pt x="246587" y="193499"/>
                  </a:lnTo>
                  <a:lnTo>
                    <a:pt x="251656" y="205630"/>
                  </a:lnTo>
                  <a:lnTo>
                    <a:pt x="236342" y="246477"/>
                  </a:lnTo>
                  <a:lnTo>
                    <a:pt x="215619" y="252802"/>
                  </a:lnTo>
                  <a:lnTo>
                    <a:pt x="250557" y="252802"/>
                  </a:lnTo>
                  <a:lnTo>
                    <a:pt x="251959" y="251643"/>
                  </a:lnTo>
                  <a:lnTo>
                    <a:pt x="262149" y="236421"/>
                  </a:lnTo>
                  <a:lnTo>
                    <a:pt x="266561" y="219134"/>
                  </a:lnTo>
                  <a:lnTo>
                    <a:pt x="265068" y="201354"/>
                  </a:lnTo>
                  <a:lnTo>
                    <a:pt x="257542" y="184650"/>
                  </a:lnTo>
                  <a:lnTo>
                    <a:pt x="72575" y="0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77747" y="8211020"/>
              <a:ext cx="565150" cy="566420"/>
            </a:xfrm>
            <a:custGeom>
              <a:avLst/>
              <a:gdLst/>
              <a:ahLst/>
              <a:cxnLst/>
              <a:rect l="l" t="t" r="r" b="b"/>
              <a:pathLst>
                <a:path w="565150" h="566420">
                  <a:moveTo>
                    <a:pt x="88480" y="508876"/>
                  </a:moveTo>
                  <a:lnTo>
                    <a:pt x="81419" y="501815"/>
                  </a:lnTo>
                  <a:lnTo>
                    <a:pt x="72669" y="501815"/>
                  </a:lnTo>
                  <a:lnTo>
                    <a:pt x="63931" y="501815"/>
                  </a:lnTo>
                  <a:lnTo>
                    <a:pt x="56870" y="508876"/>
                  </a:lnTo>
                  <a:lnTo>
                    <a:pt x="56870" y="526364"/>
                  </a:lnTo>
                  <a:lnTo>
                    <a:pt x="63931" y="533412"/>
                  </a:lnTo>
                  <a:lnTo>
                    <a:pt x="81419" y="533412"/>
                  </a:lnTo>
                  <a:lnTo>
                    <a:pt x="88480" y="526364"/>
                  </a:lnTo>
                  <a:lnTo>
                    <a:pt x="88480" y="508876"/>
                  </a:lnTo>
                  <a:close/>
                </a:path>
                <a:path w="565150" h="566420">
                  <a:moveTo>
                    <a:pt x="565010" y="106070"/>
                  </a:moveTo>
                  <a:lnTo>
                    <a:pt x="564692" y="99021"/>
                  </a:lnTo>
                  <a:lnTo>
                    <a:pt x="564680" y="98704"/>
                  </a:lnTo>
                  <a:lnTo>
                    <a:pt x="564603" y="97155"/>
                  </a:lnTo>
                  <a:lnTo>
                    <a:pt x="563397" y="88328"/>
                  </a:lnTo>
                  <a:lnTo>
                    <a:pt x="561365" y="79654"/>
                  </a:lnTo>
                  <a:lnTo>
                    <a:pt x="558482" y="71208"/>
                  </a:lnTo>
                  <a:lnTo>
                    <a:pt x="550684" y="79044"/>
                  </a:lnTo>
                  <a:lnTo>
                    <a:pt x="550684" y="98704"/>
                  </a:lnTo>
                  <a:lnTo>
                    <a:pt x="550418" y="115366"/>
                  </a:lnTo>
                  <a:lnTo>
                    <a:pt x="530250" y="159791"/>
                  </a:lnTo>
                  <a:lnTo>
                    <a:pt x="486981" y="184619"/>
                  </a:lnTo>
                  <a:lnTo>
                    <a:pt x="470103" y="186334"/>
                  </a:lnTo>
                  <a:lnTo>
                    <a:pt x="462940" y="186334"/>
                  </a:lnTo>
                  <a:lnTo>
                    <a:pt x="455777" y="185394"/>
                  </a:lnTo>
                  <a:lnTo>
                    <a:pt x="441134" y="181597"/>
                  </a:lnTo>
                  <a:lnTo>
                    <a:pt x="81419" y="541743"/>
                  </a:lnTo>
                  <a:lnTo>
                    <a:pt x="76098" y="546227"/>
                  </a:lnTo>
                  <a:lnTo>
                    <a:pt x="70053" y="549541"/>
                  </a:lnTo>
                  <a:lnTo>
                    <a:pt x="63411" y="551637"/>
                  </a:lnTo>
                  <a:lnTo>
                    <a:pt x="63284" y="551637"/>
                  </a:lnTo>
                  <a:lnTo>
                    <a:pt x="55473" y="552500"/>
                  </a:lnTo>
                  <a:lnTo>
                    <a:pt x="54775" y="552500"/>
                  </a:lnTo>
                  <a:lnTo>
                    <a:pt x="50876" y="552056"/>
                  </a:lnTo>
                  <a:lnTo>
                    <a:pt x="23139" y="518426"/>
                  </a:lnTo>
                  <a:lnTo>
                    <a:pt x="24384" y="509600"/>
                  </a:lnTo>
                  <a:lnTo>
                    <a:pt x="27838" y="501383"/>
                  </a:lnTo>
                  <a:lnTo>
                    <a:pt x="33388" y="494233"/>
                  </a:lnTo>
                  <a:lnTo>
                    <a:pt x="43586" y="484124"/>
                  </a:lnTo>
                  <a:lnTo>
                    <a:pt x="268732" y="258699"/>
                  </a:lnTo>
                  <a:lnTo>
                    <a:pt x="288099" y="239318"/>
                  </a:lnTo>
                  <a:lnTo>
                    <a:pt x="387832" y="139471"/>
                  </a:lnTo>
                  <a:lnTo>
                    <a:pt x="393420" y="133781"/>
                  </a:lnTo>
                  <a:lnTo>
                    <a:pt x="391414" y="126085"/>
                  </a:lnTo>
                  <a:lnTo>
                    <a:pt x="388569" y="103873"/>
                  </a:lnTo>
                  <a:lnTo>
                    <a:pt x="400735" y="62014"/>
                  </a:lnTo>
                  <a:lnTo>
                    <a:pt x="428231" y="35039"/>
                  </a:lnTo>
                  <a:lnTo>
                    <a:pt x="473202" y="23774"/>
                  </a:lnTo>
                  <a:lnTo>
                    <a:pt x="474980" y="23774"/>
                  </a:lnTo>
                  <a:lnTo>
                    <a:pt x="431342" y="67627"/>
                  </a:lnTo>
                  <a:lnTo>
                    <a:pt x="446405" y="127038"/>
                  </a:lnTo>
                  <a:lnTo>
                    <a:pt x="506437" y="143052"/>
                  </a:lnTo>
                  <a:lnTo>
                    <a:pt x="521893" y="127558"/>
                  </a:lnTo>
                  <a:lnTo>
                    <a:pt x="550684" y="98704"/>
                  </a:lnTo>
                  <a:lnTo>
                    <a:pt x="550684" y="79044"/>
                  </a:lnTo>
                  <a:lnTo>
                    <a:pt x="502335" y="127558"/>
                  </a:lnTo>
                  <a:lnTo>
                    <a:pt x="457885" y="115658"/>
                  </a:lnTo>
                  <a:lnTo>
                    <a:pt x="446722" y="71945"/>
                  </a:lnTo>
                  <a:lnTo>
                    <a:pt x="494792" y="23774"/>
                  </a:lnTo>
                  <a:lnTo>
                    <a:pt x="502970" y="15595"/>
                  </a:lnTo>
                  <a:lnTo>
                    <a:pt x="494969" y="12966"/>
                  </a:lnTo>
                  <a:lnTo>
                    <a:pt x="486803" y="11087"/>
                  </a:lnTo>
                  <a:lnTo>
                    <a:pt x="478510" y="9969"/>
                  </a:lnTo>
                  <a:lnTo>
                    <a:pt x="470103" y="9588"/>
                  </a:lnTo>
                  <a:lnTo>
                    <a:pt x="452539" y="11264"/>
                  </a:lnTo>
                  <a:lnTo>
                    <a:pt x="405739" y="34340"/>
                  </a:lnTo>
                  <a:lnTo>
                    <a:pt x="378574" y="78079"/>
                  </a:lnTo>
                  <a:lnTo>
                    <a:pt x="374764" y="103543"/>
                  </a:lnTo>
                  <a:lnTo>
                    <a:pt x="378040" y="129565"/>
                  </a:lnTo>
                  <a:lnTo>
                    <a:pt x="268490" y="239318"/>
                  </a:lnTo>
                  <a:lnTo>
                    <a:pt x="258584" y="229425"/>
                  </a:lnTo>
                  <a:lnTo>
                    <a:pt x="258584" y="249123"/>
                  </a:lnTo>
                  <a:lnTo>
                    <a:pt x="249008" y="258699"/>
                  </a:lnTo>
                  <a:lnTo>
                    <a:pt x="96164" y="105867"/>
                  </a:lnTo>
                  <a:lnTo>
                    <a:pt x="61722" y="87960"/>
                  </a:lnTo>
                  <a:lnTo>
                    <a:pt x="18643" y="34137"/>
                  </a:lnTo>
                  <a:lnTo>
                    <a:pt x="34124" y="18643"/>
                  </a:lnTo>
                  <a:lnTo>
                    <a:pt x="87845" y="61734"/>
                  </a:lnTo>
                  <a:lnTo>
                    <a:pt x="105016" y="95542"/>
                  </a:lnTo>
                  <a:lnTo>
                    <a:pt x="258584" y="249123"/>
                  </a:lnTo>
                  <a:lnTo>
                    <a:pt x="258584" y="229425"/>
                  </a:lnTo>
                  <a:lnTo>
                    <a:pt x="116382" y="87223"/>
                  </a:lnTo>
                  <a:lnTo>
                    <a:pt x="98793" y="52781"/>
                  </a:lnTo>
                  <a:lnTo>
                    <a:pt x="56286" y="18643"/>
                  </a:lnTo>
                  <a:lnTo>
                    <a:pt x="33070" y="0"/>
                  </a:lnTo>
                  <a:lnTo>
                    <a:pt x="0" y="33185"/>
                  </a:lnTo>
                  <a:lnTo>
                    <a:pt x="52768" y="99021"/>
                  </a:lnTo>
                  <a:lnTo>
                    <a:pt x="87109" y="116497"/>
                  </a:lnTo>
                  <a:lnTo>
                    <a:pt x="239102" y="268605"/>
                  </a:lnTo>
                  <a:lnTo>
                    <a:pt x="23901" y="484124"/>
                  </a:lnTo>
                  <a:lnTo>
                    <a:pt x="15963" y="494233"/>
                  </a:lnTo>
                  <a:lnTo>
                    <a:pt x="11036" y="505675"/>
                  </a:lnTo>
                  <a:lnTo>
                    <a:pt x="9220" y="518083"/>
                  </a:lnTo>
                  <a:lnTo>
                    <a:pt x="10744" y="530783"/>
                  </a:lnTo>
                  <a:lnTo>
                    <a:pt x="44767" y="564807"/>
                  </a:lnTo>
                  <a:lnTo>
                    <a:pt x="57391" y="566254"/>
                  </a:lnTo>
                  <a:lnTo>
                    <a:pt x="69761" y="564426"/>
                  </a:lnTo>
                  <a:lnTo>
                    <a:pt x="81241" y="559485"/>
                  </a:lnTo>
                  <a:lnTo>
                    <a:pt x="90131" y="552500"/>
                  </a:lnTo>
                  <a:lnTo>
                    <a:pt x="91211" y="551637"/>
                  </a:lnTo>
                  <a:lnTo>
                    <a:pt x="445350" y="197078"/>
                  </a:lnTo>
                  <a:lnTo>
                    <a:pt x="453453" y="199186"/>
                  </a:lnTo>
                  <a:lnTo>
                    <a:pt x="461784" y="200240"/>
                  </a:lnTo>
                  <a:lnTo>
                    <a:pt x="470103" y="200240"/>
                  </a:lnTo>
                  <a:lnTo>
                    <a:pt x="486079" y="197078"/>
                  </a:lnTo>
                  <a:lnTo>
                    <a:pt x="506895" y="192963"/>
                  </a:lnTo>
                  <a:lnTo>
                    <a:pt x="516813" y="186334"/>
                  </a:lnTo>
                  <a:lnTo>
                    <a:pt x="537032" y="172834"/>
                  </a:lnTo>
                  <a:lnTo>
                    <a:pt x="557415" y="142862"/>
                  </a:lnTo>
                  <a:lnTo>
                    <a:pt x="565010" y="106070"/>
                  </a:lnTo>
                  <a:close/>
                </a:path>
              </a:pathLst>
            </a:custGeom>
            <a:solidFill>
              <a:srgbClr val="96C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11B1C1CFF8DAB947A82F6DF0ECF25287" ma:contentTypeVersion="1" ma:contentTypeDescription="Δημιουργία νέου εγγράφου" ma:contentTypeScope="" ma:versionID="71897cb30e9ffdb094ac41dff693c6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E5B8CC-BD9E-42D0-A532-166101A82FDB}"/>
</file>

<file path=customXml/itemProps2.xml><?xml version="1.0" encoding="utf-8"?>
<ds:datastoreItem xmlns:ds="http://schemas.openxmlformats.org/officeDocument/2006/customXml" ds:itemID="{FA36960F-E057-44B7-91B9-778E916D6B63}"/>
</file>

<file path=customXml/itemProps3.xml><?xml version="1.0" encoding="utf-8"?>
<ds:datastoreItem xmlns:ds="http://schemas.openxmlformats.org/officeDocument/2006/customXml" ds:itemID="{93571172-0299-40A5-9D3B-0B0408D2EF9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1570</Words>
  <Application>Microsoft Office PowerPoint</Application>
  <PresentationFormat>Προσαρμογή</PresentationFormat>
  <Paragraphs>272</Paragraphs>
  <Slides>15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Times New Roman</vt:lpstr>
      <vt:lpstr>Trebuchet MS</vt:lpstr>
      <vt:lpstr>Office Theme</vt:lpstr>
      <vt:lpstr>Παρουσίαση του PowerPoint</vt:lpstr>
      <vt:lpstr>ΣΥΝΟΛΙΚΟΙ ΔΙΑΘΕΣΙΜΟΙ ΠΟΡΟΙ ΑΝΑ ΤΑΜΕΙΟ</vt:lpstr>
      <vt:lpstr>ΣΤΡΑΤΗΓΙΚΗ ΤΟΥ ΠΡΟΓΡΑΜΜΑΤΟΣ</vt:lpstr>
      <vt:lpstr>ΣΤΡΑΤΗΓΙΚΗ ΤΟΥ ΠΡΟΓΡΑΜΜΑΤΟΣ</vt:lpstr>
      <vt:lpstr>ΣΤΡΑΤΗΓΙΚΗ ΤΟΥ ΠΡΟΓΡΑΜΜΑΤΟΣ</vt:lpstr>
      <vt:lpstr>ΣΤΡΑΤΗΓΙΚΗ ΤΟΥ ΠΡΟΓΡΑΜΜΑΤΟΣ</vt:lpstr>
      <vt:lpstr>ΣΤΡΑΤΗΓΙΚΗ ΤΟΥ ΠΡΟΓΡΑΜΜΑΤΟΣ</vt:lpstr>
      <vt:lpstr>ΣΤΡΑΤΗΓΙΚΗ ΤΟΥ ΠΡΟΓΡΑΜΜΑΤΟΣ</vt:lpstr>
      <vt:lpstr>ΣΤΡΑΤΗΓΙΚΗ ΤΟΥ ΠΡΟΓΡΑΜΜΑΤΟΣ</vt:lpstr>
      <vt:lpstr>ΣΤΡΑΤΗΓΙΚΗ ΚΑΙ ΑΡΧΙΤΕΚΤΟΝΙΚΗ – ΠΡΟΤΕΡΑΙΟΤΗΤΕΣ</vt:lpstr>
      <vt:lpstr>ΣΤΡΑΤΗΓΙΚΗ ΚΑΙ ΑΡΧΙΤΕΚΤΟΝΙΚΗ – ΠΡΟΤΕΡΑΙΟΤΗΤΕΣ</vt:lpstr>
      <vt:lpstr>ΣΤΡΑΤΗΓΙΚΗ ΚΑΙ ΑΡΧΙΤΕΚΤΟΝΙΚΗ – ΠΡΟΤΕΡΑΙΟΤΗΤΕΣ</vt:lpstr>
      <vt:lpstr>ΣΤΡΑΤΗΓΙΚΗ ΚΑΙ ΑΡΧΙΤΕΚΤΟΝΙΚΗ – ΠΡΟΤΕΡΑΙΟΤΗΤΕΣ</vt:lpstr>
      <vt:lpstr>ΕΜΒΛΗΜΑΤΙΚΕΣ ΔΡΑΣΕΙΣ ΤΟΥ ΠΡΟΓΡΑΜΜΑΤΟΣ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ΑΡΒΑΝΙΤΗ ΜΑΡΙΑΝΝΑ</cp:lastModifiedBy>
  <cp:revision>30</cp:revision>
  <dcterms:created xsi:type="dcterms:W3CDTF">2026-04-01T07:04:26Z</dcterms:created>
  <dcterms:modified xsi:type="dcterms:W3CDTF">2026-04-03T12:25:42Z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2026-04-01T00:00:00Z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ContentTypeId">
    <vt:lpwstr>0x01010011B1C1CFF8DAB947A82F6DF0ECF25287</vt:lpwstr>
  </property>
</Properties>
</file>